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6" r:id="rId3"/>
    <p:sldId id="288" r:id="rId4"/>
    <p:sldId id="287" r:id="rId5"/>
    <p:sldId id="286" r:id="rId6"/>
    <p:sldId id="285" r:id="rId7"/>
    <p:sldId id="258" r:id="rId8"/>
    <p:sldId id="278" r:id="rId9"/>
    <p:sldId id="289" r:id="rId10"/>
    <p:sldId id="271" r:id="rId11"/>
    <p:sldId id="261" r:id="rId12"/>
    <p:sldId id="267" r:id="rId13"/>
    <p:sldId id="298" r:id="rId14"/>
    <p:sldId id="263" r:id="rId15"/>
    <p:sldId id="290" r:id="rId16"/>
    <p:sldId id="264" r:id="rId17"/>
    <p:sldId id="291" r:id="rId18"/>
    <p:sldId id="265" r:id="rId19"/>
    <p:sldId id="268" r:id="rId20"/>
    <p:sldId id="269" r:id="rId21"/>
    <p:sldId id="292" r:id="rId22"/>
    <p:sldId id="270" r:id="rId23"/>
    <p:sldId id="293" r:id="rId24"/>
    <p:sldId id="276" r:id="rId25"/>
    <p:sldId id="29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0967DE0-9ABE-4477-B6FB-093C383BD559}">
          <p14:sldIdLst>
            <p14:sldId id="257"/>
            <p14:sldId id="266"/>
            <p14:sldId id="288"/>
            <p14:sldId id="287"/>
            <p14:sldId id="286"/>
            <p14:sldId id="285"/>
          </p14:sldIdLst>
        </p14:section>
        <p14:section name="INTRODUCTION" id="{9D625DF8-291F-443E-BF40-A5451F936631}">
          <p14:sldIdLst>
            <p14:sldId id="258"/>
          </p14:sldIdLst>
        </p14:section>
        <p14:section name="ideas" id="{D33B3EB9-1F3F-4308-AF2E-BA293D8CDC77}">
          <p14:sldIdLst>
            <p14:sldId id="278"/>
            <p14:sldId id="289"/>
          </p14:sldIdLst>
        </p14:section>
        <p14:section name="byres" id="{2C3FFFF4-4CA1-4C04-B7DE-57385E043211}">
          <p14:sldIdLst>
            <p14:sldId id="271"/>
            <p14:sldId id="261"/>
            <p14:sldId id="267"/>
            <p14:sldId id="298"/>
          </p14:sldIdLst>
        </p14:section>
        <p14:section name="kerala" id="{A972DC82-9747-4B9C-ABF7-D08ADD275EA7}">
          <p14:sldIdLst>
            <p14:sldId id="263"/>
            <p14:sldId id="290"/>
          </p14:sldIdLst>
        </p14:section>
        <p14:section name="ap" id="{720DAD30-EDF9-4B1C-8472-E14B1D70633E}">
          <p14:sldIdLst>
            <p14:sldId id="264"/>
            <p14:sldId id="291"/>
          </p14:sldIdLst>
        </p14:section>
        <p14:section name="up" id="{735D7AB4-0E4E-4D1C-9DC6-8F3592EE0B9E}">
          <p14:sldIdLst>
            <p14:sldId id="265"/>
            <p14:sldId id="268"/>
          </p14:sldIdLst>
        </p14:section>
        <p14:section name="bihar" id="{2CECC1D6-12B7-4784-8446-85634F76A862}">
          <p14:sldIdLst>
            <p14:sldId id="269"/>
            <p14:sldId id="292"/>
          </p14:sldIdLst>
        </p14:section>
        <p14:section name="haryana" id="{1ECEF342-3550-4DE9-BC73-4203AF512669}">
          <p14:sldIdLst>
            <p14:sldId id="270"/>
            <p14:sldId id="293"/>
          </p14:sldIdLst>
        </p14:section>
        <p14:section name="conclusion" id="{A453CE69-6DCF-4FFB-BBA9-C7BFE908E8F7}">
          <p14:sldIdLst>
            <p14:sldId id="276"/>
          </p14:sldIdLst>
        </p14:section>
        <p14:section name="thanks" id="{DAC4340C-7CDF-4BB3-9136-001C705ABC67}">
          <p14:sldIdLst>
            <p14:sldId id="2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60"/>
  </p:normalViewPr>
  <p:slideViewPr>
    <p:cSldViewPr snapToGrid="0">
      <p:cViewPr varScale="1">
        <p:scale>
          <a:sx n="86" d="100"/>
          <a:sy n="86" d="100"/>
        </p:scale>
        <p:origin x="47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8C833-45F7-15F8-B34B-4EC05B903F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40C4FE4-58DA-71D5-1758-A0AF5D3E94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4B0402E-24DF-8C80-BD31-7B2A8CE1D13C}"/>
              </a:ext>
            </a:extLst>
          </p:cNvPr>
          <p:cNvSpPr>
            <a:spLocks noGrp="1"/>
          </p:cNvSpPr>
          <p:nvPr>
            <p:ph type="dt" sz="half" idx="10"/>
          </p:nvPr>
        </p:nvSpPr>
        <p:spPr/>
        <p:txBody>
          <a:bodyPr/>
          <a:lstStyle/>
          <a:p>
            <a:fld id="{BFD397B4-67D9-42B5-A3CF-7484DD1BED3E}" type="datetimeFigureOut">
              <a:rPr lang="en-IN" smtClean="0"/>
              <a:t>22-08-2022</a:t>
            </a:fld>
            <a:endParaRPr lang="en-IN"/>
          </a:p>
        </p:txBody>
      </p:sp>
      <p:sp>
        <p:nvSpPr>
          <p:cNvPr id="5" name="Footer Placeholder 4">
            <a:extLst>
              <a:ext uri="{FF2B5EF4-FFF2-40B4-BE49-F238E27FC236}">
                <a16:creationId xmlns:a16="http://schemas.microsoft.com/office/drawing/2014/main" id="{55E223FE-FB88-EF8B-6D4C-3A795B1E71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BEF3352-9B09-49E5-AD1C-B20998EE20AF}"/>
              </a:ext>
            </a:extLst>
          </p:cNvPr>
          <p:cNvSpPr>
            <a:spLocks noGrp="1"/>
          </p:cNvSpPr>
          <p:nvPr>
            <p:ph type="sldNum" sz="quarter" idx="12"/>
          </p:nvPr>
        </p:nvSpPr>
        <p:spPr/>
        <p:txBody>
          <a:bodyPr/>
          <a:lstStyle/>
          <a:p>
            <a:fld id="{0DCD7C58-291B-458B-ACCC-0798DAA985F4}" type="slidenum">
              <a:rPr lang="en-IN" smtClean="0"/>
              <a:t>‹#›</a:t>
            </a:fld>
            <a:endParaRPr lang="en-IN"/>
          </a:p>
        </p:txBody>
      </p:sp>
    </p:spTree>
    <p:extLst>
      <p:ext uri="{BB962C8B-B14F-4D97-AF65-F5344CB8AC3E}">
        <p14:creationId xmlns:p14="http://schemas.microsoft.com/office/powerpoint/2010/main" val="3368144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0AF0F-94E6-7F63-527A-F01A21E5CA6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998BF75-34BA-91F3-DAA5-96697ACF1D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19AE1A4-1559-5C38-87E7-260FE3470EFE}"/>
              </a:ext>
            </a:extLst>
          </p:cNvPr>
          <p:cNvSpPr>
            <a:spLocks noGrp="1"/>
          </p:cNvSpPr>
          <p:nvPr>
            <p:ph type="dt" sz="half" idx="10"/>
          </p:nvPr>
        </p:nvSpPr>
        <p:spPr/>
        <p:txBody>
          <a:bodyPr/>
          <a:lstStyle/>
          <a:p>
            <a:fld id="{BFD397B4-67D9-42B5-A3CF-7484DD1BED3E}" type="datetimeFigureOut">
              <a:rPr lang="en-IN" smtClean="0"/>
              <a:t>22-08-2022</a:t>
            </a:fld>
            <a:endParaRPr lang="en-IN"/>
          </a:p>
        </p:txBody>
      </p:sp>
      <p:sp>
        <p:nvSpPr>
          <p:cNvPr id="5" name="Footer Placeholder 4">
            <a:extLst>
              <a:ext uri="{FF2B5EF4-FFF2-40B4-BE49-F238E27FC236}">
                <a16:creationId xmlns:a16="http://schemas.microsoft.com/office/drawing/2014/main" id="{814D98D3-1142-6104-16CA-A6517037584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5A69C65-4F0F-8597-460F-A71355044115}"/>
              </a:ext>
            </a:extLst>
          </p:cNvPr>
          <p:cNvSpPr>
            <a:spLocks noGrp="1"/>
          </p:cNvSpPr>
          <p:nvPr>
            <p:ph type="sldNum" sz="quarter" idx="12"/>
          </p:nvPr>
        </p:nvSpPr>
        <p:spPr/>
        <p:txBody>
          <a:bodyPr/>
          <a:lstStyle/>
          <a:p>
            <a:fld id="{0DCD7C58-291B-458B-ACCC-0798DAA985F4}" type="slidenum">
              <a:rPr lang="en-IN" smtClean="0"/>
              <a:t>‹#›</a:t>
            </a:fld>
            <a:endParaRPr lang="en-IN"/>
          </a:p>
        </p:txBody>
      </p:sp>
    </p:spTree>
    <p:extLst>
      <p:ext uri="{BB962C8B-B14F-4D97-AF65-F5344CB8AC3E}">
        <p14:creationId xmlns:p14="http://schemas.microsoft.com/office/powerpoint/2010/main" val="2989442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2DF300-EB66-C182-6E75-9711F2E24B1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6AD5425-0739-837A-06AD-38FB816D3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A55FFCD-BC85-B210-BB94-869B3755B9E7}"/>
              </a:ext>
            </a:extLst>
          </p:cNvPr>
          <p:cNvSpPr>
            <a:spLocks noGrp="1"/>
          </p:cNvSpPr>
          <p:nvPr>
            <p:ph type="dt" sz="half" idx="10"/>
          </p:nvPr>
        </p:nvSpPr>
        <p:spPr/>
        <p:txBody>
          <a:bodyPr/>
          <a:lstStyle/>
          <a:p>
            <a:fld id="{BFD397B4-67D9-42B5-A3CF-7484DD1BED3E}" type="datetimeFigureOut">
              <a:rPr lang="en-IN" smtClean="0"/>
              <a:t>22-08-2022</a:t>
            </a:fld>
            <a:endParaRPr lang="en-IN"/>
          </a:p>
        </p:txBody>
      </p:sp>
      <p:sp>
        <p:nvSpPr>
          <p:cNvPr id="5" name="Footer Placeholder 4">
            <a:extLst>
              <a:ext uri="{FF2B5EF4-FFF2-40B4-BE49-F238E27FC236}">
                <a16:creationId xmlns:a16="http://schemas.microsoft.com/office/drawing/2014/main" id="{938C28B3-03B3-F60F-F6E4-A8AE0FE0EFA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48C4849-D39E-5EAE-0C52-33BD6E0CCBF2}"/>
              </a:ext>
            </a:extLst>
          </p:cNvPr>
          <p:cNvSpPr>
            <a:spLocks noGrp="1"/>
          </p:cNvSpPr>
          <p:nvPr>
            <p:ph type="sldNum" sz="quarter" idx="12"/>
          </p:nvPr>
        </p:nvSpPr>
        <p:spPr/>
        <p:txBody>
          <a:bodyPr/>
          <a:lstStyle/>
          <a:p>
            <a:fld id="{0DCD7C58-291B-458B-ACCC-0798DAA985F4}" type="slidenum">
              <a:rPr lang="en-IN" smtClean="0"/>
              <a:t>‹#›</a:t>
            </a:fld>
            <a:endParaRPr lang="en-IN"/>
          </a:p>
        </p:txBody>
      </p:sp>
    </p:spTree>
    <p:extLst>
      <p:ext uri="{BB962C8B-B14F-4D97-AF65-F5344CB8AC3E}">
        <p14:creationId xmlns:p14="http://schemas.microsoft.com/office/powerpoint/2010/main" val="2110518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0E5C8-A7FA-2EAD-9F7E-442679D6AF0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4B3A9CA-C51E-879B-0FEF-5BC36DB19F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B4766F-B7E7-D16F-1687-19E4EB7EC3AA}"/>
              </a:ext>
            </a:extLst>
          </p:cNvPr>
          <p:cNvSpPr>
            <a:spLocks noGrp="1"/>
          </p:cNvSpPr>
          <p:nvPr>
            <p:ph type="dt" sz="half" idx="10"/>
          </p:nvPr>
        </p:nvSpPr>
        <p:spPr/>
        <p:txBody>
          <a:bodyPr/>
          <a:lstStyle/>
          <a:p>
            <a:fld id="{BFD397B4-67D9-42B5-A3CF-7484DD1BED3E}" type="datetimeFigureOut">
              <a:rPr lang="en-IN" smtClean="0"/>
              <a:t>22-08-2022</a:t>
            </a:fld>
            <a:endParaRPr lang="en-IN"/>
          </a:p>
        </p:txBody>
      </p:sp>
      <p:sp>
        <p:nvSpPr>
          <p:cNvPr id="5" name="Footer Placeholder 4">
            <a:extLst>
              <a:ext uri="{FF2B5EF4-FFF2-40B4-BE49-F238E27FC236}">
                <a16:creationId xmlns:a16="http://schemas.microsoft.com/office/drawing/2014/main" id="{2AC88D5E-A9E5-6944-0719-5886082B5C9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FACA9A1-B9DC-2255-F385-C6040C46DB79}"/>
              </a:ext>
            </a:extLst>
          </p:cNvPr>
          <p:cNvSpPr>
            <a:spLocks noGrp="1"/>
          </p:cNvSpPr>
          <p:nvPr>
            <p:ph type="sldNum" sz="quarter" idx="12"/>
          </p:nvPr>
        </p:nvSpPr>
        <p:spPr/>
        <p:txBody>
          <a:bodyPr/>
          <a:lstStyle/>
          <a:p>
            <a:fld id="{0DCD7C58-291B-458B-ACCC-0798DAA985F4}" type="slidenum">
              <a:rPr lang="en-IN" smtClean="0"/>
              <a:t>‹#›</a:t>
            </a:fld>
            <a:endParaRPr lang="en-IN"/>
          </a:p>
        </p:txBody>
      </p:sp>
    </p:spTree>
    <p:extLst>
      <p:ext uri="{BB962C8B-B14F-4D97-AF65-F5344CB8AC3E}">
        <p14:creationId xmlns:p14="http://schemas.microsoft.com/office/powerpoint/2010/main" val="4138086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09F79-8864-B5B6-9B16-E5C45787F8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A5B6E7B-CF95-BBB3-1C47-4F949696E0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E09B0B-B8A9-AF1B-6625-AAFD5A7B802A}"/>
              </a:ext>
            </a:extLst>
          </p:cNvPr>
          <p:cNvSpPr>
            <a:spLocks noGrp="1"/>
          </p:cNvSpPr>
          <p:nvPr>
            <p:ph type="dt" sz="half" idx="10"/>
          </p:nvPr>
        </p:nvSpPr>
        <p:spPr/>
        <p:txBody>
          <a:bodyPr/>
          <a:lstStyle/>
          <a:p>
            <a:fld id="{BFD397B4-67D9-42B5-A3CF-7484DD1BED3E}" type="datetimeFigureOut">
              <a:rPr lang="en-IN" smtClean="0"/>
              <a:t>22-08-2022</a:t>
            </a:fld>
            <a:endParaRPr lang="en-IN"/>
          </a:p>
        </p:txBody>
      </p:sp>
      <p:sp>
        <p:nvSpPr>
          <p:cNvPr id="5" name="Footer Placeholder 4">
            <a:extLst>
              <a:ext uri="{FF2B5EF4-FFF2-40B4-BE49-F238E27FC236}">
                <a16:creationId xmlns:a16="http://schemas.microsoft.com/office/drawing/2014/main" id="{17011832-627E-B66B-62C9-8400A4E443B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7A02C85-FDD3-2492-A58F-412CE997F618}"/>
              </a:ext>
            </a:extLst>
          </p:cNvPr>
          <p:cNvSpPr>
            <a:spLocks noGrp="1"/>
          </p:cNvSpPr>
          <p:nvPr>
            <p:ph type="sldNum" sz="quarter" idx="12"/>
          </p:nvPr>
        </p:nvSpPr>
        <p:spPr/>
        <p:txBody>
          <a:bodyPr/>
          <a:lstStyle/>
          <a:p>
            <a:fld id="{0DCD7C58-291B-458B-ACCC-0798DAA985F4}" type="slidenum">
              <a:rPr lang="en-IN" smtClean="0"/>
              <a:t>‹#›</a:t>
            </a:fld>
            <a:endParaRPr lang="en-IN"/>
          </a:p>
        </p:txBody>
      </p:sp>
    </p:spTree>
    <p:extLst>
      <p:ext uri="{BB962C8B-B14F-4D97-AF65-F5344CB8AC3E}">
        <p14:creationId xmlns:p14="http://schemas.microsoft.com/office/powerpoint/2010/main" val="2503218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B4175-4FDB-E53F-7452-F34EA9F72F7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AFC9C7D-87B1-CA4F-16DF-A8060E1DB86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0D6FC55-5AAF-1C21-E599-BA79782629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C2B8BAF-F516-8B06-8404-E2954DA43237}"/>
              </a:ext>
            </a:extLst>
          </p:cNvPr>
          <p:cNvSpPr>
            <a:spLocks noGrp="1"/>
          </p:cNvSpPr>
          <p:nvPr>
            <p:ph type="dt" sz="half" idx="10"/>
          </p:nvPr>
        </p:nvSpPr>
        <p:spPr/>
        <p:txBody>
          <a:bodyPr/>
          <a:lstStyle/>
          <a:p>
            <a:fld id="{BFD397B4-67D9-42B5-A3CF-7484DD1BED3E}" type="datetimeFigureOut">
              <a:rPr lang="en-IN" smtClean="0"/>
              <a:t>22-08-2022</a:t>
            </a:fld>
            <a:endParaRPr lang="en-IN"/>
          </a:p>
        </p:txBody>
      </p:sp>
      <p:sp>
        <p:nvSpPr>
          <p:cNvPr id="6" name="Footer Placeholder 5">
            <a:extLst>
              <a:ext uri="{FF2B5EF4-FFF2-40B4-BE49-F238E27FC236}">
                <a16:creationId xmlns:a16="http://schemas.microsoft.com/office/drawing/2014/main" id="{770E5B10-4AE0-296F-2B49-0AC83D06889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9DE5A53-AC8D-7037-8CFC-E92C276608C5}"/>
              </a:ext>
            </a:extLst>
          </p:cNvPr>
          <p:cNvSpPr>
            <a:spLocks noGrp="1"/>
          </p:cNvSpPr>
          <p:nvPr>
            <p:ph type="sldNum" sz="quarter" idx="12"/>
          </p:nvPr>
        </p:nvSpPr>
        <p:spPr/>
        <p:txBody>
          <a:bodyPr/>
          <a:lstStyle/>
          <a:p>
            <a:fld id="{0DCD7C58-291B-458B-ACCC-0798DAA985F4}" type="slidenum">
              <a:rPr lang="en-IN" smtClean="0"/>
              <a:t>‹#›</a:t>
            </a:fld>
            <a:endParaRPr lang="en-IN"/>
          </a:p>
        </p:txBody>
      </p:sp>
    </p:spTree>
    <p:extLst>
      <p:ext uri="{BB962C8B-B14F-4D97-AF65-F5344CB8AC3E}">
        <p14:creationId xmlns:p14="http://schemas.microsoft.com/office/powerpoint/2010/main" val="4193030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0A610-36F2-AF3F-B2CF-9AA3CADC2CE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BBE4F6A-EC37-4C62-2081-8020F28F5A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39E4A4-EA71-9114-2ED6-B590FCB7D2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D5E91BB-A579-C11C-BD40-204834944F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1D84B4-F8B4-5639-EFB7-6A56D64869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55557D5-0018-5B98-B86C-653EA0A19C9D}"/>
              </a:ext>
            </a:extLst>
          </p:cNvPr>
          <p:cNvSpPr>
            <a:spLocks noGrp="1"/>
          </p:cNvSpPr>
          <p:nvPr>
            <p:ph type="dt" sz="half" idx="10"/>
          </p:nvPr>
        </p:nvSpPr>
        <p:spPr/>
        <p:txBody>
          <a:bodyPr/>
          <a:lstStyle/>
          <a:p>
            <a:fld id="{BFD397B4-67D9-42B5-A3CF-7484DD1BED3E}" type="datetimeFigureOut">
              <a:rPr lang="en-IN" smtClean="0"/>
              <a:t>22-08-2022</a:t>
            </a:fld>
            <a:endParaRPr lang="en-IN"/>
          </a:p>
        </p:txBody>
      </p:sp>
      <p:sp>
        <p:nvSpPr>
          <p:cNvPr id="8" name="Footer Placeholder 7">
            <a:extLst>
              <a:ext uri="{FF2B5EF4-FFF2-40B4-BE49-F238E27FC236}">
                <a16:creationId xmlns:a16="http://schemas.microsoft.com/office/drawing/2014/main" id="{3F00D5B8-1153-436D-0110-045D2C67362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387BBDF-FED5-0EEF-CB28-19BCFECA42BF}"/>
              </a:ext>
            </a:extLst>
          </p:cNvPr>
          <p:cNvSpPr>
            <a:spLocks noGrp="1"/>
          </p:cNvSpPr>
          <p:nvPr>
            <p:ph type="sldNum" sz="quarter" idx="12"/>
          </p:nvPr>
        </p:nvSpPr>
        <p:spPr/>
        <p:txBody>
          <a:bodyPr/>
          <a:lstStyle/>
          <a:p>
            <a:fld id="{0DCD7C58-291B-458B-ACCC-0798DAA985F4}" type="slidenum">
              <a:rPr lang="en-IN" smtClean="0"/>
              <a:t>‹#›</a:t>
            </a:fld>
            <a:endParaRPr lang="en-IN"/>
          </a:p>
        </p:txBody>
      </p:sp>
    </p:spTree>
    <p:extLst>
      <p:ext uri="{BB962C8B-B14F-4D97-AF65-F5344CB8AC3E}">
        <p14:creationId xmlns:p14="http://schemas.microsoft.com/office/powerpoint/2010/main" val="3582311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E22C0-7E89-0C40-18C0-283CC804F8E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BFF88D4-C212-AE56-FEA9-2D68BE852162}"/>
              </a:ext>
            </a:extLst>
          </p:cNvPr>
          <p:cNvSpPr>
            <a:spLocks noGrp="1"/>
          </p:cNvSpPr>
          <p:nvPr>
            <p:ph type="dt" sz="half" idx="10"/>
          </p:nvPr>
        </p:nvSpPr>
        <p:spPr/>
        <p:txBody>
          <a:bodyPr/>
          <a:lstStyle/>
          <a:p>
            <a:fld id="{BFD397B4-67D9-42B5-A3CF-7484DD1BED3E}" type="datetimeFigureOut">
              <a:rPr lang="en-IN" smtClean="0"/>
              <a:t>22-08-2022</a:t>
            </a:fld>
            <a:endParaRPr lang="en-IN"/>
          </a:p>
        </p:txBody>
      </p:sp>
      <p:sp>
        <p:nvSpPr>
          <p:cNvPr id="4" name="Footer Placeholder 3">
            <a:extLst>
              <a:ext uri="{FF2B5EF4-FFF2-40B4-BE49-F238E27FC236}">
                <a16:creationId xmlns:a16="http://schemas.microsoft.com/office/drawing/2014/main" id="{FD4F5F31-165D-37EB-BC33-B6E2FDD9534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0DC1234-849F-2F03-9912-D5ABE0F7D379}"/>
              </a:ext>
            </a:extLst>
          </p:cNvPr>
          <p:cNvSpPr>
            <a:spLocks noGrp="1"/>
          </p:cNvSpPr>
          <p:nvPr>
            <p:ph type="sldNum" sz="quarter" idx="12"/>
          </p:nvPr>
        </p:nvSpPr>
        <p:spPr/>
        <p:txBody>
          <a:bodyPr/>
          <a:lstStyle/>
          <a:p>
            <a:fld id="{0DCD7C58-291B-458B-ACCC-0798DAA985F4}" type="slidenum">
              <a:rPr lang="en-IN" smtClean="0"/>
              <a:t>‹#›</a:t>
            </a:fld>
            <a:endParaRPr lang="en-IN"/>
          </a:p>
        </p:txBody>
      </p:sp>
    </p:spTree>
    <p:extLst>
      <p:ext uri="{BB962C8B-B14F-4D97-AF65-F5344CB8AC3E}">
        <p14:creationId xmlns:p14="http://schemas.microsoft.com/office/powerpoint/2010/main" val="1730958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727439-96B1-9287-5D55-72060B2860B7}"/>
              </a:ext>
            </a:extLst>
          </p:cNvPr>
          <p:cNvSpPr>
            <a:spLocks noGrp="1"/>
          </p:cNvSpPr>
          <p:nvPr>
            <p:ph type="dt" sz="half" idx="10"/>
          </p:nvPr>
        </p:nvSpPr>
        <p:spPr/>
        <p:txBody>
          <a:bodyPr/>
          <a:lstStyle/>
          <a:p>
            <a:fld id="{BFD397B4-67D9-42B5-A3CF-7484DD1BED3E}" type="datetimeFigureOut">
              <a:rPr lang="en-IN" smtClean="0"/>
              <a:t>22-08-2022</a:t>
            </a:fld>
            <a:endParaRPr lang="en-IN"/>
          </a:p>
        </p:txBody>
      </p:sp>
      <p:sp>
        <p:nvSpPr>
          <p:cNvPr id="3" name="Footer Placeholder 2">
            <a:extLst>
              <a:ext uri="{FF2B5EF4-FFF2-40B4-BE49-F238E27FC236}">
                <a16:creationId xmlns:a16="http://schemas.microsoft.com/office/drawing/2014/main" id="{D3599DAF-8647-BFF9-95AC-10245F30C7F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15B8678-8A0B-CE90-0157-D94EDF3F9934}"/>
              </a:ext>
            </a:extLst>
          </p:cNvPr>
          <p:cNvSpPr>
            <a:spLocks noGrp="1"/>
          </p:cNvSpPr>
          <p:nvPr>
            <p:ph type="sldNum" sz="quarter" idx="12"/>
          </p:nvPr>
        </p:nvSpPr>
        <p:spPr/>
        <p:txBody>
          <a:bodyPr/>
          <a:lstStyle/>
          <a:p>
            <a:fld id="{0DCD7C58-291B-458B-ACCC-0798DAA985F4}" type="slidenum">
              <a:rPr lang="en-IN" smtClean="0"/>
              <a:t>‹#›</a:t>
            </a:fld>
            <a:endParaRPr lang="en-IN"/>
          </a:p>
        </p:txBody>
      </p:sp>
    </p:spTree>
    <p:extLst>
      <p:ext uri="{BB962C8B-B14F-4D97-AF65-F5344CB8AC3E}">
        <p14:creationId xmlns:p14="http://schemas.microsoft.com/office/powerpoint/2010/main" val="4084775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93962-80B1-0339-A493-9937AF21F3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8CF3573-5784-BAE6-EEAE-FDDA42AAA3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95C2C5A-C4D1-1513-D9E5-0F87E500C8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0D2D38-81BE-225C-130D-5A98EF61C1E1}"/>
              </a:ext>
            </a:extLst>
          </p:cNvPr>
          <p:cNvSpPr>
            <a:spLocks noGrp="1"/>
          </p:cNvSpPr>
          <p:nvPr>
            <p:ph type="dt" sz="half" idx="10"/>
          </p:nvPr>
        </p:nvSpPr>
        <p:spPr/>
        <p:txBody>
          <a:bodyPr/>
          <a:lstStyle/>
          <a:p>
            <a:fld id="{BFD397B4-67D9-42B5-A3CF-7484DD1BED3E}" type="datetimeFigureOut">
              <a:rPr lang="en-IN" smtClean="0"/>
              <a:t>22-08-2022</a:t>
            </a:fld>
            <a:endParaRPr lang="en-IN"/>
          </a:p>
        </p:txBody>
      </p:sp>
      <p:sp>
        <p:nvSpPr>
          <p:cNvPr id="6" name="Footer Placeholder 5">
            <a:extLst>
              <a:ext uri="{FF2B5EF4-FFF2-40B4-BE49-F238E27FC236}">
                <a16:creationId xmlns:a16="http://schemas.microsoft.com/office/drawing/2014/main" id="{9A741B47-E63F-60BF-76D4-540C13D460D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14EB355-872F-8DEB-6C6D-26B756E70A80}"/>
              </a:ext>
            </a:extLst>
          </p:cNvPr>
          <p:cNvSpPr>
            <a:spLocks noGrp="1"/>
          </p:cNvSpPr>
          <p:nvPr>
            <p:ph type="sldNum" sz="quarter" idx="12"/>
          </p:nvPr>
        </p:nvSpPr>
        <p:spPr/>
        <p:txBody>
          <a:bodyPr/>
          <a:lstStyle/>
          <a:p>
            <a:fld id="{0DCD7C58-291B-458B-ACCC-0798DAA985F4}" type="slidenum">
              <a:rPr lang="en-IN" smtClean="0"/>
              <a:t>‹#›</a:t>
            </a:fld>
            <a:endParaRPr lang="en-IN"/>
          </a:p>
        </p:txBody>
      </p:sp>
    </p:spTree>
    <p:extLst>
      <p:ext uri="{BB962C8B-B14F-4D97-AF65-F5344CB8AC3E}">
        <p14:creationId xmlns:p14="http://schemas.microsoft.com/office/powerpoint/2010/main" val="1925878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769B-4D0B-7A48-C5A7-3D089071FD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2DB0286-30DF-4A42-584D-17BED4E978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C1423E8-8A31-3F7F-90D2-4833EB41AC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CCC62A-05E6-A94C-3984-CCD5AB8E736E}"/>
              </a:ext>
            </a:extLst>
          </p:cNvPr>
          <p:cNvSpPr>
            <a:spLocks noGrp="1"/>
          </p:cNvSpPr>
          <p:nvPr>
            <p:ph type="dt" sz="half" idx="10"/>
          </p:nvPr>
        </p:nvSpPr>
        <p:spPr/>
        <p:txBody>
          <a:bodyPr/>
          <a:lstStyle/>
          <a:p>
            <a:fld id="{BFD397B4-67D9-42B5-A3CF-7484DD1BED3E}" type="datetimeFigureOut">
              <a:rPr lang="en-IN" smtClean="0"/>
              <a:t>22-08-2022</a:t>
            </a:fld>
            <a:endParaRPr lang="en-IN"/>
          </a:p>
        </p:txBody>
      </p:sp>
      <p:sp>
        <p:nvSpPr>
          <p:cNvPr id="6" name="Footer Placeholder 5">
            <a:extLst>
              <a:ext uri="{FF2B5EF4-FFF2-40B4-BE49-F238E27FC236}">
                <a16:creationId xmlns:a16="http://schemas.microsoft.com/office/drawing/2014/main" id="{A73FD617-AF8A-8054-E339-5ADC5917FF7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9EDC4ED-F15A-9906-FF06-B8D233762E22}"/>
              </a:ext>
            </a:extLst>
          </p:cNvPr>
          <p:cNvSpPr>
            <a:spLocks noGrp="1"/>
          </p:cNvSpPr>
          <p:nvPr>
            <p:ph type="sldNum" sz="quarter" idx="12"/>
          </p:nvPr>
        </p:nvSpPr>
        <p:spPr/>
        <p:txBody>
          <a:bodyPr/>
          <a:lstStyle/>
          <a:p>
            <a:fld id="{0DCD7C58-291B-458B-ACCC-0798DAA985F4}" type="slidenum">
              <a:rPr lang="en-IN" smtClean="0"/>
              <a:t>‹#›</a:t>
            </a:fld>
            <a:endParaRPr lang="en-IN"/>
          </a:p>
        </p:txBody>
      </p:sp>
    </p:spTree>
    <p:extLst>
      <p:ext uri="{BB962C8B-B14F-4D97-AF65-F5344CB8AC3E}">
        <p14:creationId xmlns:p14="http://schemas.microsoft.com/office/powerpoint/2010/main" val="4034625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D28D57-D7B5-F9BE-265B-3512738418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5006DF7-2C88-1017-79B3-DDC8AFBF17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E49C976-A1F4-5088-220D-E6077DAEBC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D397B4-67D9-42B5-A3CF-7484DD1BED3E}" type="datetimeFigureOut">
              <a:rPr lang="en-IN" smtClean="0"/>
              <a:t>22-08-2022</a:t>
            </a:fld>
            <a:endParaRPr lang="en-IN"/>
          </a:p>
        </p:txBody>
      </p:sp>
      <p:sp>
        <p:nvSpPr>
          <p:cNvPr id="5" name="Footer Placeholder 4">
            <a:extLst>
              <a:ext uri="{FF2B5EF4-FFF2-40B4-BE49-F238E27FC236}">
                <a16:creationId xmlns:a16="http://schemas.microsoft.com/office/drawing/2014/main" id="{BA9D8044-E974-8580-492C-4DE0B4E29A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EE1CA1E-8750-936F-928A-3056DB4357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CD7C58-291B-458B-ACCC-0798DAA985F4}" type="slidenum">
              <a:rPr lang="en-IN" smtClean="0"/>
              <a:t>‹#›</a:t>
            </a:fld>
            <a:endParaRPr lang="en-IN"/>
          </a:p>
        </p:txBody>
      </p:sp>
    </p:spTree>
    <p:extLst>
      <p:ext uri="{BB962C8B-B14F-4D97-AF65-F5344CB8AC3E}">
        <p14:creationId xmlns:p14="http://schemas.microsoft.com/office/powerpoint/2010/main" val="40348632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9.png"/><Relationship Id="rId7"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slide" Target="slide18.xml"/><Relationship Id="rId10" Type="http://schemas.openxmlformats.org/officeDocument/2006/relationships/image" Target="../media/image13.png"/><Relationship Id="rId4" Type="http://schemas.microsoft.com/office/2007/relationships/hdphoto" Target="../media/hdphoto2.wdp"/><Relationship Id="rId9"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0.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8.png"/><Relationship Id="rId2" Type="http://schemas.openxmlformats.org/officeDocument/2006/relationships/image" Target="../media/image8.png"/><Relationship Id="rId16" Type="http://schemas.openxmlformats.org/officeDocument/2006/relationships/slide" Target="slide22.xml"/><Relationship Id="rId1" Type="http://schemas.openxmlformats.org/officeDocument/2006/relationships/slideLayout" Target="../slideLayouts/slideLayout2.xml"/><Relationship Id="rId6" Type="http://schemas.openxmlformats.org/officeDocument/2006/relationships/slide" Target="slide14.xml"/><Relationship Id="rId11" Type="http://schemas.openxmlformats.org/officeDocument/2006/relationships/slide" Target="slide18.xml"/><Relationship Id="rId5" Type="http://schemas.openxmlformats.org/officeDocument/2006/relationships/image" Target="../media/image13.png"/><Relationship Id="rId15" Type="http://schemas.openxmlformats.org/officeDocument/2006/relationships/image" Target="../media/image11.png"/><Relationship Id="rId10" Type="http://schemas.openxmlformats.org/officeDocument/2006/relationships/image" Target="../media/image12.png"/><Relationship Id="rId4" Type="http://schemas.microsoft.com/office/2007/relationships/hdphoto" Target="../media/hdphoto2.wdp"/><Relationship Id="rId9" Type="http://schemas.openxmlformats.org/officeDocument/2006/relationships/slide" Target="slide16.xml"/><Relationship Id="rId14" Type="http://schemas.openxmlformats.org/officeDocument/2006/relationships/slide" Target="slide20.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png"/><Relationship Id="rId3" Type="http://schemas.openxmlformats.org/officeDocument/2006/relationships/slide" Target="slide8.xml"/><Relationship Id="rId7" Type="http://schemas.openxmlformats.org/officeDocument/2006/relationships/image" Target="../media/image4.png"/><Relationship Id="rId12" Type="http://schemas.openxmlformats.org/officeDocument/2006/relationships/slide" Target="slide7.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24.xml"/><Relationship Id="rId11" Type="http://schemas.openxmlformats.org/officeDocument/2006/relationships/image" Target="../media/image1.png"/><Relationship Id="rId5" Type="http://schemas.openxmlformats.org/officeDocument/2006/relationships/image" Target="../media/image4.png"/><Relationship Id="rId10"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slide" Target="slide10.xml"/></Relationships>
</file>

<file path=ppt/slides/_rels/slide3.xml.rels><?xml version="1.0" encoding="UTF-8" standalone="yes"?>
<Relationships xmlns="http://schemas.openxmlformats.org/package/2006/relationships"><Relationship Id="rId3" Type="http://schemas.openxmlformats.org/officeDocument/2006/relationships/slide" Target="slide8.xml"/><Relationship Id="rId7"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7.xml"/><Relationship Id="rId5" Type="http://schemas.openxmlformats.org/officeDocument/2006/relationships/image" Target="../media/image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 Target="slide8.xml"/><Relationship Id="rId7"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10.xml"/><Relationship Id="rId5" Type="http://schemas.openxmlformats.org/officeDocument/2006/relationships/image" Target="../media/image3.png"/><Relationship Id="rId10"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slide" Target="slide7.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png"/><Relationship Id="rId3" Type="http://schemas.openxmlformats.org/officeDocument/2006/relationships/slide" Target="slide8.xml"/><Relationship Id="rId7" Type="http://schemas.openxmlformats.org/officeDocument/2006/relationships/image" Target="../media/image4.png"/><Relationship Id="rId12" Type="http://schemas.openxmlformats.org/officeDocument/2006/relationships/slide" Target="slide7.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24.xml"/><Relationship Id="rId11" Type="http://schemas.openxmlformats.org/officeDocument/2006/relationships/image" Target="../media/image1.png"/><Relationship Id="rId5" Type="http://schemas.openxmlformats.org/officeDocument/2006/relationships/image" Target="../media/image4.png"/><Relationship Id="rId10"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slide" Target="slide10.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png"/><Relationship Id="rId3" Type="http://schemas.openxmlformats.org/officeDocument/2006/relationships/slide" Target="slide8.xml"/><Relationship Id="rId7" Type="http://schemas.openxmlformats.org/officeDocument/2006/relationships/image" Target="../media/image4.png"/><Relationship Id="rId12" Type="http://schemas.openxmlformats.org/officeDocument/2006/relationships/slide" Target="slide7.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24.xml"/><Relationship Id="rId11" Type="http://schemas.openxmlformats.org/officeDocument/2006/relationships/image" Target="../media/image1.png"/><Relationship Id="rId5" Type="http://schemas.openxmlformats.org/officeDocument/2006/relationships/image" Target="../media/image4.png"/><Relationship Id="rId10"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slide" Target="slide10.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C0B81-3853-212D-CB12-3DA240442626}"/>
              </a:ext>
            </a:extLst>
          </p:cNvPr>
          <p:cNvSpPr>
            <a:spLocks noGrp="1"/>
          </p:cNvSpPr>
          <p:nvPr>
            <p:ph type="title"/>
          </p:nvPr>
        </p:nvSpPr>
        <p:spPr>
          <a:xfrm>
            <a:off x="838200" y="533801"/>
            <a:ext cx="10515600" cy="2038441"/>
          </a:xfrm>
        </p:spPr>
        <p:txBody>
          <a:bodyPr>
            <a:normAutofit/>
          </a:bodyPr>
          <a:lstStyle/>
          <a:p>
            <a:pPr algn="ctr"/>
            <a:r>
              <a:rPr lang="en-US" u="sng" dirty="0">
                <a:solidFill>
                  <a:srgbClr val="002060"/>
                </a:solidFill>
                <a:effectLst>
                  <a:outerShdw blurRad="38100" dist="38100" dir="2700000" algn="tl">
                    <a:srgbClr val="000000">
                      <a:alpha val="43137"/>
                    </a:srgbClr>
                  </a:outerShdw>
                </a:effectLst>
                <a:latin typeface="Algerian" panose="04020705040A02060702" pitchFamily="82" charset="0"/>
              </a:rPr>
              <a:t>RURAL LABOUR RELATIONS IN INDIA</a:t>
            </a:r>
            <a:br>
              <a:rPr lang="en-US" dirty="0">
                <a:solidFill>
                  <a:srgbClr val="002060"/>
                </a:solidFill>
                <a:latin typeface="Algerian" panose="04020705040A02060702" pitchFamily="82" charset="0"/>
              </a:rPr>
            </a:br>
            <a:r>
              <a:rPr lang="en-US" sz="2800" dirty="0">
                <a:solidFill>
                  <a:srgbClr val="002060"/>
                </a:solidFill>
                <a:latin typeface="Constantia" panose="02030602050306030303" pitchFamily="18" charset="0"/>
              </a:rPr>
              <a:t>KARIN KAPADIA, JENS LERCHE &amp; T.J. BYRES</a:t>
            </a:r>
            <a:endParaRPr lang="en-IN" dirty="0">
              <a:solidFill>
                <a:srgbClr val="002060"/>
              </a:solidFill>
              <a:latin typeface="Constantia" panose="02030602050306030303" pitchFamily="18" charset="0"/>
            </a:endParaRPr>
          </a:p>
        </p:txBody>
      </p:sp>
      <p:sp>
        <p:nvSpPr>
          <p:cNvPr id="3" name="Content Placeholder 2">
            <a:extLst>
              <a:ext uri="{FF2B5EF4-FFF2-40B4-BE49-F238E27FC236}">
                <a16:creationId xmlns:a16="http://schemas.microsoft.com/office/drawing/2014/main" id="{926C5DB2-547E-1335-19E3-3BFD5BAEFA4C}"/>
              </a:ext>
            </a:extLst>
          </p:cNvPr>
          <p:cNvSpPr>
            <a:spLocks noGrp="1"/>
          </p:cNvSpPr>
          <p:nvPr>
            <p:ph idx="1"/>
          </p:nvPr>
        </p:nvSpPr>
        <p:spPr>
          <a:xfrm>
            <a:off x="3594728" y="3246711"/>
            <a:ext cx="5002545" cy="2619511"/>
          </a:xfrm>
        </p:spPr>
        <p:txBody>
          <a:bodyPr/>
          <a:lstStyle/>
          <a:p>
            <a:pPr marL="0" indent="0" algn="ctr">
              <a:buNone/>
            </a:pPr>
            <a:r>
              <a:rPr lang="en-US" sz="4400" b="1" dirty="0">
                <a:solidFill>
                  <a:srgbClr val="002060"/>
                </a:solidFill>
                <a:effectLst>
                  <a:outerShdw blurRad="38100" dist="38100" dir="2700000" algn="tl">
                    <a:srgbClr val="000000">
                      <a:alpha val="43137"/>
                    </a:srgbClr>
                  </a:outerShdw>
                </a:effectLst>
                <a:latin typeface="Constantia" panose="02030602050306030303" pitchFamily="18" charset="0"/>
              </a:rPr>
              <a:t>Rohit Kumar Sah</a:t>
            </a:r>
          </a:p>
          <a:p>
            <a:pPr marL="0" indent="0" algn="ctr">
              <a:buNone/>
            </a:pPr>
            <a:r>
              <a:rPr lang="en-US" dirty="0">
                <a:solidFill>
                  <a:srgbClr val="002060"/>
                </a:solidFill>
                <a:effectLst>
                  <a:outerShdw blurRad="38100" dist="38100" dir="2700000" algn="tl">
                    <a:srgbClr val="000000">
                      <a:alpha val="43137"/>
                    </a:srgbClr>
                  </a:outerShdw>
                </a:effectLst>
                <a:latin typeface="Constantia" panose="02030602050306030303" pitchFamily="18" charset="0"/>
              </a:rPr>
              <a:t>Issues in India Agriculture</a:t>
            </a:r>
          </a:p>
          <a:p>
            <a:pPr marL="0" indent="0" algn="ctr">
              <a:buNone/>
            </a:pPr>
            <a:r>
              <a:rPr lang="en-US" dirty="0">
                <a:solidFill>
                  <a:srgbClr val="002060"/>
                </a:solidFill>
                <a:effectLst>
                  <a:outerShdw blurRad="38100" dist="38100" dir="2700000" algn="tl">
                    <a:srgbClr val="000000">
                      <a:alpha val="43137"/>
                    </a:srgbClr>
                  </a:outerShdw>
                </a:effectLst>
                <a:latin typeface="Constantia" panose="02030602050306030303" pitchFamily="18" charset="0"/>
              </a:rPr>
              <a:t>Instructor : Ishita </a:t>
            </a:r>
            <a:r>
              <a:rPr lang="en-US" dirty="0" err="1">
                <a:solidFill>
                  <a:srgbClr val="002060"/>
                </a:solidFill>
                <a:effectLst>
                  <a:outerShdw blurRad="38100" dist="38100" dir="2700000" algn="tl">
                    <a:srgbClr val="000000">
                      <a:alpha val="43137"/>
                    </a:srgbClr>
                  </a:outerShdw>
                </a:effectLst>
                <a:latin typeface="Constantia" panose="02030602050306030303" pitchFamily="18" charset="0"/>
              </a:rPr>
              <a:t>Mehrortra</a:t>
            </a:r>
            <a:endParaRPr lang="en-IN" dirty="0">
              <a:solidFill>
                <a:srgbClr val="002060"/>
              </a:solidFill>
              <a:effectLst>
                <a:outerShdw blurRad="38100" dist="38100" dir="2700000" algn="tl">
                  <a:srgbClr val="000000">
                    <a:alpha val="43137"/>
                  </a:srgbClr>
                </a:outerShdw>
              </a:effectLst>
              <a:latin typeface="Constantia" panose="02030602050306030303" pitchFamily="18" charset="0"/>
            </a:endParaRPr>
          </a:p>
        </p:txBody>
      </p:sp>
    </p:spTree>
    <p:extLst>
      <p:ext uri="{BB962C8B-B14F-4D97-AF65-F5344CB8AC3E}">
        <p14:creationId xmlns:p14="http://schemas.microsoft.com/office/powerpoint/2010/main" val="1433440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anim calcmode="lin" valueType="num">
                                      <p:cBhvr>
                                        <p:cTn id="10" dur="500" fill="hold"/>
                                        <p:tgtEl>
                                          <p:spTgt spid="3"/>
                                        </p:tgtEl>
                                        <p:attrNameLst>
                                          <p:attrName>ppt_x</p:attrName>
                                        </p:attrNameLst>
                                      </p:cBhvr>
                                      <p:tavLst>
                                        <p:tav tm="0">
                                          <p:val>
                                            <p:fltVal val="0.5"/>
                                          </p:val>
                                        </p:tav>
                                        <p:tav tm="100000">
                                          <p:val>
                                            <p:strVal val="#ppt_x"/>
                                          </p:val>
                                        </p:tav>
                                      </p:tavLst>
                                    </p:anim>
                                    <p:anim calcmode="lin" valueType="num">
                                      <p:cBhvr>
                                        <p:cTn id="11" dur="500" fill="hold"/>
                                        <p:tgtEl>
                                          <p:spTgt spid="3"/>
                                        </p:tgtEl>
                                        <p:attrNameLst>
                                          <p:attrName>ppt_y</p:attrName>
                                        </p:attrNameLst>
                                      </p:cBhvr>
                                      <p:tavLst>
                                        <p:tav tm="0">
                                          <p:val>
                                            <p:fltVal val="0.5"/>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A23CF-D72F-FD54-6D85-52AA37DBBDFE}"/>
              </a:ext>
            </a:extLst>
          </p:cNvPr>
          <p:cNvSpPr>
            <a:spLocks noGrp="1"/>
          </p:cNvSpPr>
          <p:nvPr>
            <p:ph type="title"/>
          </p:nvPr>
        </p:nvSpPr>
        <p:spPr>
          <a:xfrm>
            <a:off x="838200" y="29221"/>
            <a:ext cx="10515600" cy="1325563"/>
          </a:xfrm>
        </p:spPr>
        <p:txBody>
          <a:bodyPr>
            <a:normAutofit/>
          </a:bodyPr>
          <a:lstStyle/>
          <a:p>
            <a:pPr algn="ctr"/>
            <a:r>
              <a:rPr lang="en-IN" sz="4000" u="sng" dirty="0">
                <a:solidFill>
                  <a:srgbClr val="002060"/>
                </a:solidFill>
                <a:latin typeface="Algerian" panose="04020705040A02060702" pitchFamily="82" charset="0"/>
              </a:rPr>
              <a:t>Views Of T.J. Byres</a:t>
            </a:r>
          </a:p>
        </p:txBody>
      </p:sp>
      <p:sp>
        <p:nvSpPr>
          <p:cNvPr id="3" name="Content Placeholder 2">
            <a:extLst>
              <a:ext uri="{FF2B5EF4-FFF2-40B4-BE49-F238E27FC236}">
                <a16:creationId xmlns:a16="http://schemas.microsoft.com/office/drawing/2014/main" id="{7E53EF40-C200-4DDD-BB45-1D6514F82243}"/>
              </a:ext>
            </a:extLst>
          </p:cNvPr>
          <p:cNvSpPr>
            <a:spLocks noGrp="1"/>
          </p:cNvSpPr>
          <p:nvPr>
            <p:ph idx="1"/>
          </p:nvPr>
        </p:nvSpPr>
        <p:spPr>
          <a:xfrm>
            <a:off x="363894" y="1312439"/>
            <a:ext cx="11523306" cy="5706670"/>
          </a:xfrm>
        </p:spPr>
        <p:txBody>
          <a:bodyPr>
            <a:normAutofit/>
          </a:bodyPr>
          <a:lstStyle/>
          <a:p>
            <a:pPr marL="0" indent="0" algn="just">
              <a:buNone/>
            </a:pPr>
            <a:r>
              <a:rPr lang="en-US" b="1" dirty="0">
                <a:effectLst>
                  <a:outerShdw blurRad="38100" dist="38100" dir="2700000" algn="tl">
                    <a:srgbClr val="000000">
                      <a:alpha val="43137"/>
                    </a:srgbClr>
                  </a:outerShdw>
                </a:effectLst>
              </a:rPr>
              <a:t>T.J. Byres had concentrated on the papers from the conference published on the special issue mentioned by Kapadia and </a:t>
            </a:r>
            <a:r>
              <a:rPr lang="en-US" b="1" dirty="0" err="1">
                <a:effectLst>
                  <a:outerShdw blurRad="38100" dist="38100" dir="2700000" algn="tl">
                    <a:srgbClr val="000000">
                      <a:alpha val="43137"/>
                    </a:srgbClr>
                  </a:outerShdw>
                </a:effectLst>
              </a:rPr>
              <a:t>Lerche</a:t>
            </a:r>
            <a:r>
              <a:rPr lang="en-US" b="1" dirty="0">
                <a:effectLst>
                  <a:outerShdw blurRad="38100" dist="38100" dir="2700000" algn="tl">
                    <a:srgbClr val="000000">
                      <a:alpha val="43137"/>
                    </a:srgbClr>
                  </a:outerShdw>
                </a:effectLst>
              </a:rPr>
              <a:t>. His aim is threefold:</a:t>
            </a:r>
          </a:p>
          <a:p>
            <a:pPr algn="just">
              <a:buFont typeface="Wingdings" panose="05000000000000000000" pitchFamily="2" charset="2"/>
              <a:buChar char="Ø"/>
            </a:pPr>
            <a:r>
              <a:rPr lang="en-US" b="1" dirty="0">
                <a:effectLst>
                  <a:outerShdw blurRad="38100" dist="38100" dir="2700000" algn="tl">
                    <a:srgbClr val="000000">
                      <a:alpha val="43137"/>
                    </a:srgbClr>
                  </a:outerShdw>
                </a:effectLst>
              </a:rPr>
              <a:t>To identify and consider the major persistent themes.</a:t>
            </a:r>
          </a:p>
          <a:p>
            <a:pPr algn="just">
              <a:buFont typeface="Wingdings" panose="05000000000000000000" pitchFamily="2" charset="2"/>
              <a:buChar char="Ø"/>
            </a:pPr>
            <a:r>
              <a:rPr lang="en-US" b="1" dirty="0">
                <a:effectLst>
                  <a:outerShdw blurRad="38100" dist="38100" dir="2700000" algn="tl">
                    <a:srgbClr val="000000">
                      <a:alpha val="43137"/>
                    </a:srgbClr>
                  </a:outerShdw>
                </a:effectLst>
              </a:rPr>
              <a:t>To distinguish, within those themes whatever common processes with respect to </a:t>
            </a:r>
            <a:r>
              <a:rPr lang="en-US" b="1" dirty="0" err="1">
                <a:effectLst>
                  <a:outerShdw blurRad="38100" dist="38100" dir="2700000" algn="tl">
                    <a:srgbClr val="000000">
                      <a:alpha val="43137"/>
                    </a:srgbClr>
                  </a:outerShdw>
                </a:effectLst>
              </a:rPr>
              <a:t>labour</a:t>
            </a:r>
            <a:r>
              <a:rPr lang="en-US" b="1" dirty="0">
                <a:effectLst>
                  <a:outerShdw blurRad="38100" dist="38100" dir="2700000" algn="tl">
                    <a:srgbClr val="000000">
                      <a:alpha val="43137"/>
                    </a:srgbClr>
                  </a:outerShdw>
                </a:effectLst>
              </a:rPr>
              <a:t> relations in the Indian countryside, can be observed in the contributions published.</a:t>
            </a:r>
          </a:p>
          <a:p>
            <a:pPr algn="just">
              <a:buFont typeface="Wingdings" panose="05000000000000000000" pitchFamily="2" charset="2"/>
              <a:buChar char="Ø"/>
            </a:pPr>
            <a:r>
              <a:rPr lang="en-US" b="1" dirty="0">
                <a:effectLst>
                  <a:outerShdw blurRad="38100" dist="38100" dir="2700000" algn="tl">
                    <a:srgbClr val="000000">
                      <a:alpha val="43137"/>
                    </a:srgbClr>
                  </a:outerShdw>
                </a:effectLst>
              </a:rPr>
              <a:t>To suggest what the accounts reveal about differential outcomes within the Indian social formation.</a:t>
            </a:r>
          </a:p>
        </p:txBody>
      </p:sp>
    </p:spTree>
    <p:extLst>
      <p:ext uri="{BB962C8B-B14F-4D97-AF65-F5344CB8AC3E}">
        <p14:creationId xmlns:p14="http://schemas.microsoft.com/office/powerpoint/2010/main" val="988411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7AE41D9-52A1-23B6-6890-27213346747E}"/>
              </a:ext>
            </a:extLst>
          </p:cNvPr>
          <p:cNvPicPr>
            <a:picLocks noChangeAspect="1"/>
          </p:cNvPicPr>
          <p:nvPr/>
        </p:nvPicPr>
        <p:blipFill rotWithShape="1">
          <a:blip r:embed="rId2">
            <a:extLst>
              <a:ext uri="{28A0092B-C50C-407E-A947-70E740481C1C}">
                <a14:useLocalDpi xmlns:a14="http://schemas.microsoft.com/office/drawing/2010/main" val="0"/>
              </a:ext>
            </a:extLst>
          </a:blip>
          <a:srcRect t="6037" b="3623"/>
          <a:stretch/>
        </p:blipFill>
        <p:spPr>
          <a:xfrm>
            <a:off x="2209800" y="150985"/>
            <a:ext cx="7772400" cy="6556030"/>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B79E1D74-2D52-DDEA-5C95-768B4AC714E1}"/>
              </a:ext>
            </a:extLst>
          </p:cNvPr>
          <p:cNvSpPr txBox="1"/>
          <p:nvPr/>
        </p:nvSpPr>
        <p:spPr>
          <a:xfrm>
            <a:off x="564501" y="1351508"/>
            <a:ext cx="853751" cy="4154984"/>
          </a:xfrm>
          <a:prstGeom prst="rect">
            <a:avLst/>
          </a:prstGeom>
          <a:noFill/>
        </p:spPr>
        <p:txBody>
          <a:bodyPr wrap="square" rtlCol="0">
            <a:spAutoFit/>
          </a:bodyPr>
          <a:lstStyle/>
          <a:p>
            <a:pPr algn="ctr"/>
            <a:r>
              <a:rPr lang="en-IN" sz="4400" dirty="0">
                <a:solidFill>
                  <a:srgbClr val="002060"/>
                </a:solidFill>
                <a:latin typeface="Algerian" panose="04020705040A02060702" pitchFamily="82" charset="0"/>
              </a:rPr>
              <a:t>I</a:t>
            </a:r>
          </a:p>
          <a:p>
            <a:pPr algn="ctr"/>
            <a:r>
              <a:rPr lang="en-IN" sz="4400" dirty="0">
                <a:solidFill>
                  <a:srgbClr val="002060"/>
                </a:solidFill>
                <a:latin typeface="Algerian" panose="04020705040A02060702" pitchFamily="82" charset="0"/>
              </a:rPr>
              <a:t>N</a:t>
            </a:r>
          </a:p>
          <a:p>
            <a:pPr algn="ctr"/>
            <a:r>
              <a:rPr lang="en-IN" sz="4400" dirty="0">
                <a:solidFill>
                  <a:srgbClr val="002060"/>
                </a:solidFill>
                <a:latin typeface="Algerian" panose="04020705040A02060702" pitchFamily="82" charset="0"/>
              </a:rPr>
              <a:t>D</a:t>
            </a:r>
          </a:p>
          <a:p>
            <a:pPr algn="ctr"/>
            <a:r>
              <a:rPr lang="en-IN" sz="4400" dirty="0">
                <a:solidFill>
                  <a:srgbClr val="002060"/>
                </a:solidFill>
                <a:latin typeface="Algerian" panose="04020705040A02060702" pitchFamily="82" charset="0"/>
              </a:rPr>
              <a:t>I</a:t>
            </a:r>
          </a:p>
          <a:p>
            <a:pPr algn="ctr"/>
            <a:r>
              <a:rPr lang="en-IN" sz="4400" dirty="0">
                <a:solidFill>
                  <a:srgbClr val="002060"/>
                </a:solidFill>
                <a:latin typeface="Algerian" panose="04020705040A02060702" pitchFamily="82" charset="0"/>
              </a:rPr>
              <a:t>A</a:t>
            </a:r>
          </a:p>
          <a:p>
            <a:pPr algn="ctr"/>
            <a:r>
              <a:rPr lang="en-IN" sz="4400" dirty="0">
                <a:solidFill>
                  <a:srgbClr val="002060"/>
                </a:solidFill>
                <a:latin typeface="Algerian" panose="04020705040A02060702" pitchFamily="82" charset="0"/>
              </a:rPr>
              <a:t>N</a:t>
            </a:r>
          </a:p>
        </p:txBody>
      </p:sp>
      <p:sp>
        <p:nvSpPr>
          <p:cNvPr id="11" name="TextBox 10">
            <a:extLst>
              <a:ext uri="{FF2B5EF4-FFF2-40B4-BE49-F238E27FC236}">
                <a16:creationId xmlns:a16="http://schemas.microsoft.com/office/drawing/2014/main" id="{5DA3D8C0-2A00-0397-A35C-313E7D70009A}"/>
              </a:ext>
            </a:extLst>
          </p:cNvPr>
          <p:cNvSpPr txBox="1"/>
          <p:nvPr/>
        </p:nvSpPr>
        <p:spPr>
          <a:xfrm>
            <a:off x="10598011" y="1351508"/>
            <a:ext cx="853751" cy="4154984"/>
          </a:xfrm>
          <a:prstGeom prst="rect">
            <a:avLst/>
          </a:prstGeom>
          <a:noFill/>
        </p:spPr>
        <p:txBody>
          <a:bodyPr wrap="square" rtlCol="0">
            <a:spAutoFit/>
          </a:bodyPr>
          <a:lstStyle/>
          <a:p>
            <a:pPr algn="ctr"/>
            <a:r>
              <a:rPr lang="en-IN" sz="4400" dirty="0">
                <a:solidFill>
                  <a:srgbClr val="002060"/>
                </a:solidFill>
                <a:latin typeface="Algerian" panose="04020705040A02060702" pitchFamily="82" charset="0"/>
              </a:rPr>
              <a:t>S</a:t>
            </a:r>
          </a:p>
          <a:p>
            <a:pPr algn="ctr"/>
            <a:r>
              <a:rPr lang="en-IN" sz="4400" dirty="0">
                <a:solidFill>
                  <a:srgbClr val="002060"/>
                </a:solidFill>
                <a:latin typeface="Algerian" panose="04020705040A02060702" pitchFamily="82" charset="0"/>
              </a:rPr>
              <a:t>T</a:t>
            </a:r>
          </a:p>
          <a:p>
            <a:pPr algn="ctr"/>
            <a:r>
              <a:rPr lang="en-IN" sz="4400" dirty="0">
                <a:solidFill>
                  <a:srgbClr val="002060"/>
                </a:solidFill>
                <a:latin typeface="Algerian" panose="04020705040A02060702" pitchFamily="82" charset="0"/>
              </a:rPr>
              <a:t>A</a:t>
            </a:r>
          </a:p>
          <a:p>
            <a:pPr algn="ctr"/>
            <a:r>
              <a:rPr lang="en-IN" sz="4400" dirty="0">
                <a:solidFill>
                  <a:srgbClr val="002060"/>
                </a:solidFill>
                <a:latin typeface="Algerian" panose="04020705040A02060702" pitchFamily="82" charset="0"/>
              </a:rPr>
              <a:t>T</a:t>
            </a:r>
          </a:p>
          <a:p>
            <a:pPr algn="ctr"/>
            <a:r>
              <a:rPr lang="en-IN" sz="4400" dirty="0">
                <a:solidFill>
                  <a:srgbClr val="002060"/>
                </a:solidFill>
                <a:latin typeface="Algerian" panose="04020705040A02060702" pitchFamily="82" charset="0"/>
              </a:rPr>
              <a:t>E</a:t>
            </a:r>
          </a:p>
          <a:p>
            <a:pPr algn="ctr"/>
            <a:r>
              <a:rPr lang="en-IN" sz="4400" dirty="0">
                <a:solidFill>
                  <a:srgbClr val="002060"/>
                </a:solidFill>
                <a:latin typeface="Algerian" panose="04020705040A02060702" pitchFamily="82" charset="0"/>
              </a:rPr>
              <a:t>S</a:t>
            </a:r>
          </a:p>
        </p:txBody>
      </p:sp>
    </p:spTree>
    <p:extLst>
      <p:ext uri="{BB962C8B-B14F-4D97-AF65-F5344CB8AC3E}">
        <p14:creationId xmlns:p14="http://schemas.microsoft.com/office/powerpoint/2010/main" val="714205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EAF5C9-5C20-9A5E-A324-2B0BA9B87B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5216" y="1489953"/>
            <a:ext cx="1944793" cy="1713124"/>
          </a:xfrm>
          <a:prstGeom prst="rect">
            <a:avLst/>
          </a:prstGeom>
        </p:spPr>
      </p:pic>
      <p:pic>
        <p:nvPicPr>
          <p:cNvPr id="9" name="Picture 8">
            <a:extLst>
              <a:ext uri="{FF2B5EF4-FFF2-40B4-BE49-F238E27FC236}">
                <a16:creationId xmlns:a16="http://schemas.microsoft.com/office/drawing/2014/main" id="{57AE41D9-52A1-23B6-6890-27213346747E}"/>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t="6037" b="3623"/>
          <a:stretch/>
        </p:blipFill>
        <p:spPr>
          <a:xfrm>
            <a:off x="2209800" y="84947"/>
            <a:ext cx="7772400" cy="6556030"/>
          </a:xfrm>
          <a:prstGeom prst="rect">
            <a:avLst/>
          </a:prstGeom>
          <a:ln>
            <a:noFill/>
          </a:ln>
          <a:effectLst>
            <a:outerShdw blurRad="190500" algn="tl" rotWithShape="0">
              <a:srgbClr val="000000">
                <a:alpha val="70000"/>
              </a:srgbClr>
            </a:outerShdw>
          </a:effectLst>
        </p:spPr>
      </p:pic>
      <p:sp>
        <p:nvSpPr>
          <p:cNvPr id="23" name="TextBox 22">
            <a:extLst>
              <a:ext uri="{FF2B5EF4-FFF2-40B4-BE49-F238E27FC236}">
                <a16:creationId xmlns:a16="http://schemas.microsoft.com/office/drawing/2014/main" id="{6AA105CE-BD9B-43CF-A353-4D0D3E52B579}"/>
              </a:ext>
            </a:extLst>
          </p:cNvPr>
          <p:cNvSpPr txBox="1"/>
          <p:nvPr/>
        </p:nvSpPr>
        <p:spPr>
          <a:xfrm>
            <a:off x="564501" y="1351508"/>
            <a:ext cx="853751" cy="4154984"/>
          </a:xfrm>
          <a:prstGeom prst="rect">
            <a:avLst/>
          </a:prstGeom>
          <a:noFill/>
        </p:spPr>
        <p:txBody>
          <a:bodyPr wrap="square" rtlCol="0">
            <a:spAutoFit/>
          </a:bodyPr>
          <a:lstStyle/>
          <a:p>
            <a:pPr algn="ctr"/>
            <a:r>
              <a:rPr lang="en-IN" sz="4400" dirty="0">
                <a:solidFill>
                  <a:srgbClr val="002060"/>
                </a:solidFill>
                <a:latin typeface="Algerian" panose="04020705040A02060702" pitchFamily="82" charset="0"/>
              </a:rPr>
              <a:t>I</a:t>
            </a:r>
          </a:p>
          <a:p>
            <a:pPr algn="ctr"/>
            <a:r>
              <a:rPr lang="en-IN" sz="4400" dirty="0">
                <a:solidFill>
                  <a:srgbClr val="002060"/>
                </a:solidFill>
                <a:latin typeface="Algerian" panose="04020705040A02060702" pitchFamily="82" charset="0"/>
              </a:rPr>
              <a:t>N</a:t>
            </a:r>
          </a:p>
          <a:p>
            <a:pPr algn="ctr"/>
            <a:r>
              <a:rPr lang="en-IN" sz="4400" dirty="0">
                <a:solidFill>
                  <a:srgbClr val="002060"/>
                </a:solidFill>
                <a:latin typeface="Algerian" panose="04020705040A02060702" pitchFamily="82" charset="0"/>
              </a:rPr>
              <a:t>D</a:t>
            </a:r>
          </a:p>
          <a:p>
            <a:pPr algn="ctr"/>
            <a:r>
              <a:rPr lang="en-IN" sz="4400" dirty="0">
                <a:solidFill>
                  <a:srgbClr val="002060"/>
                </a:solidFill>
                <a:latin typeface="Algerian" panose="04020705040A02060702" pitchFamily="82" charset="0"/>
              </a:rPr>
              <a:t>I</a:t>
            </a:r>
          </a:p>
          <a:p>
            <a:pPr algn="ctr"/>
            <a:r>
              <a:rPr lang="en-IN" sz="4400" dirty="0">
                <a:solidFill>
                  <a:srgbClr val="002060"/>
                </a:solidFill>
                <a:latin typeface="Algerian" panose="04020705040A02060702" pitchFamily="82" charset="0"/>
              </a:rPr>
              <a:t>A</a:t>
            </a:r>
          </a:p>
          <a:p>
            <a:pPr algn="ctr"/>
            <a:r>
              <a:rPr lang="en-IN" sz="4400" dirty="0">
                <a:solidFill>
                  <a:srgbClr val="002060"/>
                </a:solidFill>
                <a:latin typeface="Algerian" panose="04020705040A02060702" pitchFamily="82" charset="0"/>
              </a:rPr>
              <a:t>N</a:t>
            </a:r>
          </a:p>
        </p:txBody>
      </p:sp>
      <p:sp>
        <p:nvSpPr>
          <p:cNvPr id="24" name="TextBox 23">
            <a:extLst>
              <a:ext uri="{FF2B5EF4-FFF2-40B4-BE49-F238E27FC236}">
                <a16:creationId xmlns:a16="http://schemas.microsoft.com/office/drawing/2014/main" id="{7DCD3821-64B3-50F6-2A2A-791CE7BA3D39}"/>
              </a:ext>
            </a:extLst>
          </p:cNvPr>
          <p:cNvSpPr txBox="1"/>
          <p:nvPr/>
        </p:nvSpPr>
        <p:spPr>
          <a:xfrm>
            <a:off x="10598011" y="1351508"/>
            <a:ext cx="853751" cy="4154984"/>
          </a:xfrm>
          <a:prstGeom prst="rect">
            <a:avLst/>
          </a:prstGeom>
          <a:noFill/>
        </p:spPr>
        <p:txBody>
          <a:bodyPr wrap="square" rtlCol="0">
            <a:spAutoFit/>
          </a:bodyPr>
          <a:lstStyle/>
          <a:p>
            <a:pPr algn="ctr"/>
            <a:r>
              <a:rPr lang="en-IN" sz="4400" dirty="0">
                <a:solidFill>
                  <a:srgbClr val="002060"/>
                </a:solidFill>
                <a:latin typeface="Algerian" panose="04020705040A02060702" pitchFamily="82" charset="0"/>
              </a:rPr>
              <a:t>S</a:t>
            </a:r>
          </a:p>
          <a:p>
            <a:pPr algn="ctr"/>
            <a:r>
              <a:rPr lang="en-IN" sz="4400" dirty="0">
                <a:solidFill>
                  <a:srgbClr val="002060"/>
                </a:solidFill>
                <a:latin typeface="Algerian" panose="04020705040A02060702" pitchFamily="82" charset="0"/>
              </a:rPr>
              <a:t>T</a:t>
            </a:r>
          </a:p>
          <a:p>
            <a:pPr algn="ctr"/>
            <a:r>
              <a:rPr lang="en-IN" sz="4400" dirty="0">
                <a:solidFill>
                  <a:srgbClr val="002060"/>
                </a:solidFill>
                <a:latin typeface="Algerian" panose="04020705040A02060702" pitchFamily="82" charset="0"/>
              </a:rPr>
              <a:t>A</a:t>
            </a:r>
          </a:p>
          <a:p>
            <a:pPr algn="ctr"/>
            <a:r>
              <a:rPr lang="en-IN" sz="4400" dirty="0">
                <a:solidFill>
                  <a:srgbClr val="002060"/>
                </a:solidFill>
                <a:latin typeface="Algerian" panose="04020705040A02060702" pitchFamily="82" charset="0"/>
              </a:rPr>
              <a:t>T</a:t>
            </a:r>
          </a:p>
          <a:p>
            <a:pPr algn="ctr"/>
            <a:r>
              <a:rPr lang="en-IN" sz="4400" dirty="0">
                <a:solidFill>
                  <a:srgbClr val="002060"/>
                </a:solidFill>
                <a:latin typeface="Algerian" panose="04020705040A02060702" pitchFamily="82" charset="0"/>
              </a:rPr>
              <a:t>E</a:t>
            </a:r>
          </a:p>
          <a:p>
            <a:pPr algn="ctr"/>
            <a:r>
              <a:rPr lang="en-IN" sz="4400" dirty="0">
                <a:solidFill>
                  <a:srgbClr val="002060"/>
                </a:solidFill>
                <a:latin typeface="Algerian" panose="04020705040A02060702" pitchFamily="82" charset="0"/>
              </a:rPr>
              <a:t>S</a:t>
            </a:r>
          </a:p>
        </p:txBody>
      </p:sp>
      <mc:AlternateContent xmlns:mc="http://schemas.openxmlformats.org/markup-compatibility/2006" xmlns:psez="http://schemas.microsoft.com/office/powerpoint/2016/sectionzoom">
        <mc:Choice Requires="psez">
          <p:graphicFrame>
            <p:nvGraphicFramePr>
              <p:cNvPr id="3" name="Section Zoom 2">
                <a:extLst>
                  <a:ext uri="{FF2B5EF4-FFF2-40B4-BE49-F238E27FC236}">
                    <a16:creationId xmlns:a16="http://schemas.microsoft.com/office/drawing/2014/main" id="{91C397CD-3F29-5C2F-29D0-3DA5E6ED6D01}"/>
                  </a:ext>
                </a:extLst>
              </p:cNvPr>
              <p:cNvGraphicFramePr>
                <a:graphicFrameLocks noChangeAspect="1"/>
              </p:cNvGraphicFramePr>
              <p:nvPr>
                <p:extLst>
                  <p:ext uri="{D42A27DB-BD31-4B8C-83A1-F6EECF244321}">
                    <p14:modId xmlns:p14="http://schemas.microsoft.com/office/powerpoint/2010/main" val="46537984"/>
                  </p:ext>
                </p:extLst>
              </p:nvPr>
            </p:nvGraphicFramePr>
            <p:xfrm flipV="1">
              <a:off x="5098368" y="2631377"/>
              <a:ext cx="51902" cy="45719"/>
            </p:xfrm>
            <a:graphic>
              <a:graphicData uri="http://schemas.microsoft.com/office/powerpoint/2016/sectionzoom">
                <psez:sectionZm>
                  <psez:sectionZmObj sectionId="{735D7AB4-0E4E-4D1C-9DC6-8F3592EE0B9E}">
                    <psez:zmPr id="{3743E961-E6AA-4DBD-B102-9534489D90CA}" imageType="cover" transitionDur="1000">
                      <p166:blipFill xmlns:p166="http://schemas.microsoft.com/office/powerpoint/2016/6/main">
                        <a:blip r:embed="rId2">
                          <a:extLst>
                            <a:ext uri="{28A0092B-C50C-407E-A947-70E740481C1C}">
                              <a14:useLocalDpi xmlns:a14="http://schemas.microsoft.com/office/drawing/2010/main" val="0"/>
                            </a:ext>
                          </a:extLst>
                        </a:blip>
                        <a:stretch>
                          <a:fillRect/>
                        </a:stretch>
                      </p166:blipFill>
                      <p166:spPr xmlns:p166="http://schemas.microsoft.com/office/powerpoint/2016/6/main">
                        <a:xfrm flipV="1">
                          <a:off x="0" y="0"/>
                          <a:ext cx="51902" cy="45719"/>
                        </a:xfrm>
                        <a:prstGeom prst="rect">
                          <a:avLst/>
                        </a:prstGeom>
                        <a:solidFill>
                          <a:schemeClr val="bg1"/>
                        </a:solidFill>
                        <a:ln w="3175">
                          <a:solidFill>
                            <a:prstClr val="ltGray"/>
                          </a:solidFill>
                        </a:ln>
                      </p166:spPr>
                    </psez:zmPr>
                  </psez:sectionZmObj>
                </psez:sectionZm>
              </a:graphicData>
            </a:graphic>
          </p:graphicFrame>
        </mc:Choice>
        <mc:Fallback xmlns="">
          <p:pic>
            <p:nvPicPr>
              <p:cNvPr id="3" name="Section Zoom 2">
                <a:hlinkClick r:id="rId5" action="ppaction://hlinksldjump"/>
                <a:extLst>
                  <a:ext uri="{FF2B5EF4-FFF2-40B4-BE49-F238E27FC236}">
                    <a16:creationId xmlns:a16="http://schemas.microsoft.com/office/drawing/2014/main" id="{91C397CD-3F29-5C2F-29D0-3DA5E6ED6D01}"/>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flipV="1">
                <a:off x="5098368" y="2631377"/>
                <a:ext cx="51902" cy="45719"/>
              </a:xfrm>
              <a:prstGeom prst="rect">
                <a:avLst/>
              </a:prstGeom>
              <a:solidFill>
                <a:schemeClr val="bg1"/>
              </a:solidFill>
              <a:ln w="3175">
                <a:solidFill>
                  <a:prstClr val="ltGray"/>
                </a:solidFill>
              </a:ln>
            </p:spPr>
          </p:pic>
        </mc:Fallback>
      </mc:AlternateContent>
      <p:pic>
        <p:nvPicPr>
          <p:cNvPr id="7" name="Picture 6">
            <a:extLst>
              <a:ext uri="{FF2B5EF4-FFF2-40B4-BE49-F238E27FC236}">
                <a16:creationId xmlns:a16="http://schemas.microsoft.com/office/drawing/2014/main" id="{3D86BE08-A2FB-88A0-A1DB-C4F4F19B2D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7797" y="1489953"/>
            <a:ext cx="1944793" cy="1713124"/>
          </a:xfrm>
          <a:prstGeom prst="rect">
            <a:avLst/>
          </a:prstGeom>
        </p:spPr>
      </p:pic>
      <p:pic>
        <p:nvPicPr>
          <p:cNvPr id="10" name="Picture 9">
            <a:extLst>
              <a:ext uri="{FF2B5EF4-FFF2-40B4-BE49-F238E27FC236}">
                <a16:creationId xmlns:a16="http://schemas.microsoft.com/office/drawing/2014/main" id="{B34214FD-780C-7641-6F71-6EECADEFB1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2132769"/>
            <a:ext cx="1493649" cy="944962"/>
          </a:xfrm>
          <a:prstGeom prst="rect">
            <a:avLst/>
          </a:prstGeom>
        </p:spPr>
      </p:pic>
      <p:pic>
        <p:nvPicPr>
          <p:cNvPr id="12" name="Picture 11">
            <a:extLst>
              <a:ext uri="{FF2B5EF4-FFF2-40B4-BE49-F238E27FC236}">
                <a16:creationId xmlns:a16="http://schemas.microsoft.com/office/drawing/2014/main" id="{B7EB533C-610C-DD9A-38E4-DC6344DD62E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56198" y="1364974"/>
            <a:ext cx="1731414" cy="981541"/>
          </a:xfrm>
          <a:prstGeom prst="rect">
            <a:avLst/>
          </a:prstGeom>
        </p:spPr>
      </p:pic>
      <p:pic>
        <p:nvPicPr>
          <p:cNvPr id="14" name="Picture 13">
            <a:extLst>
              <a:ext uri="{FF2B5EF4-FFF2-40B4-BE49-F238E27FC236}">
                <a16:creationId xmlns:a16="http://schemas.microsoft.com/office/drawing/2014/main" id="{254E0DBE-D6A8-C6F6-7C97-6E36162D1B2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49677" y="3966682"/>
            <a:ext cx="2438611" cy="1676545"/>
          </a:xfrm>
          <a:prstGeom prst="rect">
            <a:avLst/>
          </a:prstGeom>
        </p:spPr>
      </p:pic>
      <p:pic>
        <p:nvPicPr>
          <p:cNvPr id="16" name="Picture 15">
            <a:extLst>
              <a:ext uri="{FF2B5EF4-FFF2-40B4-BE49-F238E27FC236}">
                <a16:creationId xmlns:a16="http://schemas.microsoft.com/office/drawing/2014/main" id="{48112B08-C5F8-9D8D-2145-FBFDF356100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85968" y="5368047"/>
            <a:ext cx="1402202" cy="1231499"/>
          </a:xfrm>
          <a:prstGeom prst="rect">
            <a:avLst/>
          </a:prstGeom>
        </p:spPr>
      </p:pic>
    </p:spTree>
    <p:extLst>
      <p:ext uri="{BB962C8B-B14F-4D97-AF65-F5344CB8AC3E}">
        <p14:creationId xmlns:p14="http://schemas.microsoft.com/office/powerpoint/2010/main" val="1089916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in)">
                                      <p:cBhvr>
                                        <p:cTn id="7" dur="2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circle(in)">
                                      <p:cBhvr>
                                        <p:cTn id="12" dur="20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circle(in)">
                                      <p:cBhvr>
                                        <p:cTn id="17" dur="2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circle(in)">
                                      <p:cBhvr>
                                        <p:cTn id="22" dur="20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circle(in)">
                                      <p:cBhvr>
                                        <p:cTn id="2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EAF5C9-5C20-9A5E-A324-2B0BA9B87B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5216" y="1489953"/>
            <a:ext cx="1944793" cy="1713124"/>
          </a:xfrm>
          <a:prstGeom prst="rect">
            <a:avLst/>
          </a:prstGeom>
        </p:spPr>
      </p:pic>
      <p:pic>
        <p:nvPicPr>
          <p:cNvPr id="9" name="Picture 8">
            <a:extLst>
              <a:ext uri="{FF2B5EF4-FFF2-40B4-BE49-F238E27FC236}">
                <a16:creationId xmlns:a16="http://schemas.microsoft.com/office/drawing/2014/main" id="{57AE41D9-52A1-23B6-6890-27213346747E}"/>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t="6037" b="3623"/>
          <a:stretch/>
        </p:blipFill>
        <p:spPr>
          <a:xfrm>
            <a:off x="2209800" y="84947"/>
            <a:ext cx="7772400" cy="6556030"/>
          </a:xfrm>
          <a:prstGeom prst="rect">
            <a:avLst/>
          </a:prstGeom>
          <a:ln>
            <a:noFill/>
          </a:ln>
          <a:effectLst>
            <a:outerShdw blurRad="190500" algn="tl" rotWithShape="0">
              <a:srgbClr val="000000">
                <a:alpha val="70000"/>
              </a:srgbClr>
            </a:outerShdw>
          </a:effectLst>
        </p:spPr>
      </p:pic>
      <p:sp>
        <p:nvSpPr>
          <p:cNvPr id="23" name="TextBox 22">
            <a:extLst>
              <a:ext uri="{FF2B5EF4-FFF2-40B4-BE49-F238E27FC236}">
                <a16:creationId xmlns:a16="http://schemas.microsoft.com/office/drawing/2014/main" id="{6AA105CE-BD9B-43CF-A353-4D0D3E52B579}"/>
              </a:ext>
            </a:extLst>
          </p:cNvPr>
          <p:cNvSpPr txBox="1"/>
          <p:nvPr/>
        </p:nvSpPr>
        <p:spPr>
          <a:xfrm>
            <a:off x="564501" y="1351508"/>
            <a:ext cx="853751" cy="4154984"/>
          </a:xfrm>
          <a:prstGeom prst="rect">
            <a:avLst/>
          </a:prstGeom>
          <a:noFill/>
        </p:spPr>
        <p:txBody>
          <a:bodyPr wrap="square" rtlCol="0">
            <a:spAutoFit/>
          </a:bodyPr>
          <a:lstStyle/>
          <a:p>
            <a:pPr algn="ctr"/>
            <a:r>
              <a:rPr lang="en-IN" sz="4400" dirty="0">
                <a:solidFill>
                  <a:srgbClr val="002060"/>
                </a:solidFill>
                <a:latin typeface="Algerian" panose="04020705040A02060702" pitchFamily="82" charset="0"/>
              </a:rPr>
              <a:t>I</a:t>
            </a:r>
          </a:p>
          <a:p>
            <a:pPr algn="ctr"/>
            <a:r>
              <a:rPr lang="en-IN" sz="4400" dirty="0">
                <a:solidFill>
                  <a:srgbClr val="002060"/>
                </a:solidFill>
                <a:latin typeface="Algerian" panose="04020705040A02060702" pitchFamily="82" charset="0"/>
              </a:rPr>
              <a:t>N</a:t>
            </a:r>
          </a:p>
          <a:p>
            <a:pPr algn="ctr"/>
            <a:r>
              <a:rPr lang="en-IN" sz="4400" dirty="0">
                <a:solidFill>
                  <a:srgbClr val="002060"/>
                </a:solidFill>
                <a:latin typeface="Algerian" panose="04020705040A02060702" pitchFamily="82" charset="0"/>
              </a:rPr>
              <a:t>D</a:t>
            </a:r>
          </a:p>
          <a:p>
            <a:pPr algn="ctr"/>
            <a:r>
              <a:rPr lang="en-IN" sz="4400" dirty="0">
                <a:solidFill>
                  <a:srgbClr val="002060"/>
                </a:solidFill>
                <a:latin typeface="Algerian" panose="04020705040A02060702" pitchFamily="82" charset="0"/>
              </a:rPr>
              <a:t>I</a:t>
            </a:r>
          </a:p>
          <a:p>
            <a:pPr algn="ctr"/>
            <a:r>
              <a:rPr lang="en-IN" sz="4400" dirty="0">
                <a:solidFill>
                  <a:srgbClr val="002060"/>
                </a:solidFill>
                <a:latin typeface="Algerian" panose="04020705040A02060702" pitchFamily="82" charset="0"/>
              </a:rPr>
              <a:t>A</a:t>
            </a:r>
          </a:p>
          <a:p>
            <a:pPr algn="ctr"/>
            <a:r>
              <a:rPr lang="en-IN" sz="4400" dirty="0">
                <a:solidFill>
                  <a:srgbClr val="002060"/>
                </a:solidFill>
                <a:latin typeface="Algerian" panose="04020705040A02060702" pitchFamily="82" charset="0"/>
              </a:rPr>
              <a:t>N</a:t>
            </a:r>
          </a:p>
        </p:txBody>
      </p:sp>
      <p:sp>
        <p:nvSpPr>
          <p:cNvPr id="24" name="TextBox 23">
            <a:extLst>
              <a:ext uri="{FF2B5EF4-FFF2-40B4-BE49-F238E27FC236}">
                <a16:creationId xmlns:a16="http://schemas.microsoft.com/office/drawing/2014/main" id="{7DCD3821-64B3-50F6-2A2A-791CE7BA3D39}"/>
              </a:ext>
            </a:extLst>
          </p:cNvPr>
          <p:cNvSpPr txBox="1"/>
          <p:nvPr/>
        </p:nvSpPr>
        <p:spPr>
          <a:xfrm>
            <a:off x="10598011" y="1351508"/>
            <a:ext cx="853751" cy="4154984"/>
          </a:xfrm>
          <a:prstGeom prst="rect">
            <a:avLst/>
          </a:prstGeom>
          <a:noFill/>
        </p:spPr>
        <p:txBody>
          <a:bodyPr wrap="square" rtlCol="0">
            <a:spAutoFit/>
          </a:bodyPr>
          <a:lstStyle/>
          <a:p>
            <a:pPr algn="ctr"/>
            <a:r>
              <a:rPr lang="en-IN" sz="4400" dirty="0">
                <a:solidFill>
                  <a:srgbClr val="002060"/>
                </a:solidFill>
                <a:latin typeface="Algerian" panose="04020705040A02060702" pitchFamily="82" charset="0"/>
              </a:rPr>
              <a:t>S</a:t>
            </a:r>
          </a:p>
          <a:p>
            <a:pPr algn="ctr"/>
            <a:r>
              <a:rPr lang="en-IN" sz="4400" dirty="0">
                <a:solidFill>
                  <a:srgbClr val="002060"/>
                </a:solidFill>
                <a:latin typeface="Algerian" panose="04020705040A02060702" pitchFamily="82" charset="0"/>
              </a:rPr>
              <a:t>T</a:t>
            </a:r>
          </a:p>
          <a:p>
            <a:pPr algn="ctr"/>
            <a:r>
              <a:rPr lang="en-IN" sz="4400" dirty="0">
                <a:solidFill>
                  <a:srgbClr val="002060"/>
                </a:solidFill>
                <a:latin typeface="Algerian" panose="04020705040A02060702" pitchFamily="82" charset="0"/>
              </a:rPr>
              <a:t>A</a:t>
            </a:r>
          </a:p>
          <a:p>
            <a:pPr algn="ctr"/>
            <a:r>
              <a:rPr lang="en-IN" sz="4400" dirty="0">
                <a:solidFill>
                  <a:srgbClr val="002060"/>
                </a:solidFill>
                <a:latin typeface="Algerian" panose="04020705040A02060702" pitchFamily="82" charset="0"/>
              </a:rPr>
              <a:t>T</a:t>
            </a:r>
          </a:p>
          <a:p>
            <a:pPr algn="ctr"/>
            <a:r>
              <a:rPr lang="en-IN" sz="4400" dirty="0">
                <a:solidFill>
                  <a:srgbClr val="002060"/>
                </a:solidFill>
                <a:latin typeface="Algerian" panose="04020705040A02060702" pitchFamily="82" charset="0"/>
              </a:rPr>
              <a:t>E</a:t>
            </a:r>
          </a:p>
          <a:p>
            <a:pPr algn="ctr"/>
            <a:r>
              <a:rPr lang="en-IN" sz="4400" dirty="0">
                <a:solidFill>
                  <a:srgbClr val="002060"/>
                </a:solidFill>
                <a:latin typeface="Algerian" panose="04020705040A02060702" pitchFamily="82" charset="0"/>
              </a:rPr>
              <a:t>S</a:t>
            </a:r>
          </a:p>
        </p:txBody>
      </p:sp>
      <mc:AlternateContent xmlns:mc="http://schemas.openxmlformats.org/markup-compatibility/2006" xmlns:psez="http://schemas.microsoft.com/office/powerpoint/2016/sectionzoom">
        <mc:Choice Requires="psez">
          <p:graphicFrame>
            <p:nvGraphicFramePr>
              <p:cNvPr id="26" name="Section Zoom 25">
                <a:extLst>
                  <a:ext uri="{FF2B5EF4-FFF2-40B4-BE49-F238E27FC236}">
                    <a16:creationId xmlns:a16="http://schemas.microsoft.com/office/drawing/2014/main" id="{2C7E638F-115F-1FEC-117C-33AFC1C94C5C}"/>
                  </a:ext>
                </a:extLst>
              </p:cNvPr>
              <p:cNvGraphicFramePr>
                <a:graphicFrameLocks noChangeAspect="1"/>
              </p:cNvGraphicFramePr>
              <p:nvPr/>
            </p:nvGraphicFramePr>
            <p:xfrm>
              <a:off x="3962432" y="5408567"/>
              <a:ext cx="1548497" cy="1359984"/>
            </p:xfrm>
            <a:graphic>
              <a:graphicData uri="http://schemas.microsoft.com/office/powerpoint/2016/sectionzoom">
                <psez:sectionZm>
                  <psez:sectionZmObj sectionId="{A972DC82-9747-4B9C-ABF7-D08ADD275EA7}">
                    <psez:zmPr id="{F38764B1-643B-4B8B-86E5-0D4B799DB41A}" imageType="cover" transitionDur="100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1548497" cy="1359984"/>
                        </a:xfrm>
                        <a:prstGeom prst="rect">
                          <a:avLst/>
                        </a:prstGeom>
                        <a:ln w="3175">
                          <a:noFill/>
                        </a:ln>
                      </p166:spPr>
                    </psez:zmPr>
                  </psez:sectionZmObj>
                </psez:sectionZm>
              </a:graphicData>
            </a:graphic>
          </p:graphicFrame>
        </mc:Choice>
        <mc:Fallback xmlns="">
          <p:pic>
            <p:nvPicPr>
              <p:cNvPr id="26" name="Section Zoom 25">
                <a:hlinkClick r:id="rId6" action="ppaction://hlinksldjump"/>
                <a:extLst>
                  <a:ext uri="{FF2B5EF4-FFF2-40B4-BE49-F238E27FC236}">
                    <a16:creationId xmlns:a16="http://schemas.microsoft.com/office/drawing/2014/main" id="{2C7E638F-115F-1FEC-117C-33AFC1C94C5C}"/>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3962432" y="5408567"/>
                <a:ext cx="1548497" cy="1359984"/>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28" name="Section Zoom 27">
                <a:extLst>
                  <a:ext uri="{FF2B5EF4-FFF2-40B4-BE49-F238E27FC236}">
                    <a16:creationId xmlns:a16="http://schemas.microsoft.com/office/drawing/2014/main" id="{F0CA8BB8-6E11-E7C2-64E1-4DC2252C6816}"/>
                  </a:ext>
                </a:extLst>
              </p:cNvPr>
              <p:cNvGraphicFramePr>
                <a:graphicFrameLocks noChangeAspect="1"/>
              </p:cNvGraphicFramePr>
              <p:nvPr/>
            </p:nvGraphicFramePr>
            <p:xfrm>
              <a:off x="4254689" y="3940984"/>
              <a:ext cx="2493818" cy="1714500"/>
            </p:xfrm>
            <a:graphic>
              <a:graphicData uri="http://schemas.microsoft.com/office/powerpoint/2016/sectionzoom">
                <psez:sectionZm>
                  <psez:sectionZmObj sectionId="{720DAD30-EDF9-4B1C-8472-E14B1D70633E}">
                    <psez:zmPr id="{194CD446-F5EB-4071-BF1A-AF712F19BE91}" imageType="cover" transitionDur="1000">
                      <p166:blipFill xmlns:p166="http://schemas.microsoft.com/office/powerpoint/2016/6/main">
                        <a:blip r:embed="rId8">
                          <a:extLst>
                            <a:ext uri="{28A0092B-C50C-407E-A947-70E740481C1C}">
                              <a14:useLocalDpi xmlns:a14="http://schemas.microsoft.com/office/drawing/2010/main" val="0"/>
                            </a:ext>
                          </a:extLst>
                        </a:blip>
                        <a:stretch>
                          <a:fillRect/>
                        </a:stretch>
                      </p166:blipFill>
                      <p166:spPr xmlns:p166="http://schemas.microsoft.com/office/powerpoint/2016/6/main">
                        <a:xfrm>
                          <a:off x="0" y="0"/>
                          <a:ext cx="2493818" cy="1714500"/>
                        </a:xfrm>
                        <a:prstGeom prst="rect">
                          <a:avLst/>
                        </a:prstGeom>
                        <a:ln w="3175">
                          <a:noFill/>
                        </a:ln>
                      </p166:spPr>
                    </psez:zmPr>
                  </psez:sectionZmObj>
                </psez:sectionZm>
              </a:graphicData>
            </a:graphic>
          </p:graphicFrame>
        </mc:Choice>
        <mc:Fallback xmlns="">
          <p:pic>
            <p:nvPicPr>
              <p:cNvPr id="28" name="Section Zoom 27">
                <a:hlinkClick r:id="rId9" action="ppaction://hlinksldjump"/>
                <a:extLst>
                  <a:ext uri="{FF2B5EF4-FFF2-40B4-BE49-F238E27FC236}">
                    <a16:creationId xmlns:a16="http://schemas.microsoft.com/office/drawing/2014/main" id="{F0CA8BB8-6E11-E7C2-64E1-4DC2252C6816}"/>
                  </a:ext>
                </a:extLst>
              </p:cNvPr>
              <p:cNvPicPr>
                <a:picLocks noGrp="1" noRot="1" noChangeAspect="1" noMove="1" noResize="1" noEditPoints="1" noAdjustHandles="1" noChangeArrowheads="1" noChangeShapeType="1"/>
              </p:cNvPicPr>
              <p:nvPr/>
            </p:nvPicPr>
            <p:blipFill>
              <a:blip r:embed="rId10">
                <a:extLst>
                  <a:ext uri="{28A0092B-C50C-407E-A947-70E740481C1C}">
                    <a14:useLocalDpi xmlns:a14="http://schemas.microsoft.com/office/drawing/2010/main" val="0"/>
                  </a:ext>
                </a:extLst>
              </a:blip>
              <a:stretch>
                <a:fillRect/>
              </a:stretch>
            </p:blipFill>
            <p:spPr>
              <a:xfrm>
                <a:off x="4254689" y="3940984"/>
                <a:ext cx="2493818" cy="1714500"/>
              </a:xfrm>
              <a:prstGeom prst="rect">
                <a:avLst/>
              </a:prstGeom>
              <a:ln w="3175">
                <a:noFill/>
              </a:ln>
            </p:spPr>
          </p:pic>
        </mc:Fallback>
      </mc:AlternateContent>
      <p:pic>
        <p:nvPicPr>
          <p:cNvPr id="4" name="Picture 3">
            <a:extLst>
              <a:ext uri="{FF2B5EF4-FFF2-40B4-BE49-F238E27FC236}">
                <a16:creationId xmlns:a16="http://schemas.microsoft.com/office/drawing/2014/main" id="{172D5379-DABE-0C41-2BDA-0506DD502A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2449" y="1453081"/>
            <a:ext cx="1944793" cy="1713124"/>
          </a:xfrm>
          <a:prstGeom prst="rect">
            <a:avLst/>
          </a:prstGeom>
        </p:spPr>
      </p:pic>
      <mc:AlternateContent xmlns:mc="http://schemas.openxmlformats.org/markup-compatibility/2006" xmlns:psez="http://schemas.microsoft.com/office/powerpoint/2016/sectionzoom">
        <mc:Choice Requires="psez">
          <p:graphicFrame>
            <p:nvGraphicFramePr>
              <p:cNvPr id="3" name="Section Zoom 2">
                <a:extLst>
                  <a:ext uri="{FF2B5EF4-FFF2-40B4-BE49-F238E27FC236}">
                    <a16:creationId xmlns:a16="http://schemas.microsoft.com/office/drawing/2014/main" id="{91C397CD-3F29-5C2F-29D0-3DA5E6ED6D01}"/>
                  </a:ext>
                </a:extLst>
              </p:cNvPr>
              <p:cNvGraphicFramePr>
                <a:graphicFrameLocks noChangeAspect="1"/>
              </p:cNvGraphicFramePr>
              <p:nvPr/>
            </p:nvGraphicFramePr>
            <p:xfrm flipV="1">
              <a:off x="5098368" y="2631377"/>
              <a:ext cx="51902" cy="45719"/>
            </p:xfrm>
            <a:graphic>
              <a:graphicData uri="http://schemas.microsoft.com/office/powerpoint/2016/sectionzoom">
                <psez:sectionZm>
                  <psez:sectionZmObj sectionId="{735D7AB4-0E4E-4D1C-9DC6-8F3592EE0B9E}">
                    <psez:zmPr id="{3743E961-E6AA-4DBD-B102-9534489D90CA}" imageType="cover" transitionDur="1000">
                      <p166:blipFill xmlns:p166="http://schemas.microsoft.com/office/powerpoint/2016/6/main">
                        <a:blip r:embed="rId2">
                          <a:extLst>
                            <a:ext uri="{28A0092B-C50C-407E-A947-70E740481C1C}">
                              <a14:useLocalDpi xmlns:a14="http://schemas.microsoft.com/office/drawing/2010/main" val="0"/>
                            </a:ext>
                          </a:extLst>
                        </a:blip>
                        <a:stretch>
                          <a:fillRect/>
                        </a:stretch>
                      </p166:blipFill>
                      <p166:spPr xmlns:p166="http://schemas.microsoft.com/office/powerpoint/2016/6/main">
                        <a:xfrm flipV="1">
                          <a:off x="0" y="0"/>
                          <a:ext cx="51902" cy="45719"/>
                        </a:xfrm>
                        <a:prstGeom prst="rect">
                          <a:avLst/>
                        </a:prstGeom>
                        <a:solidFill>
                          <a:schemeClr val="bg1"/>
                        </a:solidFill>
                        <a:ln w="3175">
                          <a:solidFill>
                            <a:prstClr val="ltGray"/>
                          </a:solidFill>
                        </a:ln>
                      </p166:spPr>
                    </psez:zmPr>
                  </psez:sectionZmObj>
                </psez:sectionZm>
              </a:graphicData>
            </a:graphic>
          </p:graphicFrame>
        </mc:Choice>
        <mc:Fallback xmlns="">
          <p:pic>
            <p:nvPicPr>
              <p:cNvPr id="3" name="Section Zoom 2">
                <a:hlinkClick r:id="rId11" action="ppaction://hlinksldjump"/>
                <a:extLst>
                  <a:ext uri="{FF2B5EF4-FFF2-40B4-BE49-F238E27FC236}">
                    <a16:creationId xmlns:a16="http://schemas.microsoft.com/office/drawing/2014/main" id="{91C397CD-3F29-5C2F-29D0-3DA5E6ED6D01}"/>
                  </a:ext>
                </a:extLst>
              </p:cNvPr>
              <p:cNvPicPr>
                <a:picLocks noGrp="1" noRot="1" noChangeAspect="1" noMove="1" noResize="1" noEditPoints="1" noAdjustHandles="1" noChangeArrowheads="1" noChangeShapeType="1"/>
              </p:cNvPicPr>
              <p:nvPr/>
            </p:nvPicPr>
            <p:blipFill>
              <a:blip r:embed="rId12">
                <a:extLst>
                  <a:ext uri="{28A0092B-C50C-407E-A947-70E740481C1C}">
                    <a14:useLocalDpi xmlns:a14="http://schemas.microsoft.com/office/drawing/2010/main" val="0"/>
                  </a:ext>
                </a:extLst>
              </a:blip>
              <a:stretch>
                <a:fillRect/>
              </a:stretch>
            </p:blipFill>
            <p:spPr>
              <a:xfrm flipV="1">
                <a:off x="5098368" y="2631377"/>
                <a:ext cx="51902" cy="45719"/>
              </a:xfrm>
              <a:prstGeom prst="rect">
                <a:avLst/>
              </a:prstGeom>
              <a:solidFill>
                <a:schemeClr val="bg1"/>
              </a:solidFill>
              <a:ln w="3175">
                <a:solidFill>
                  <a:prstClr val="ltGray"/>
                </a:solidFill>
              </a:ln>
            </p:spPr>
          </p:pic>
        </mc:Fallback>
      </mc:AlternateContent>
      <mc:AlternateContent xmlns:mc="http://schemas.openxmlformats.org/markup-compatibility/2006">
        <mc:Choice xmlns:psez="http://schemas.microsoft.com/office/powerpoint/2016/sectionzoom" Requires="psez">
          <p:graphicFrame>
            <p:nvGraphicFramePr>
              <p:cNvPr id="34" name="Section Zoom 33">
                <a:extLst>
                  <a:ext uri="{FF2B5EF4-FFF2-40B4-BE49-F238E27FC236}">
                    <a16:creationId xmlns:a16="http://schemas.microsoft.com/office/drawing/2014/main" id="{CCD1B8A5-54D9-E6E5-F9E4-27FF44047F8A}"/>
                  </a:ext>
                </a:extLst>
              </p:cNvPr>
              <p:cNvGraphicFramePr>
                <a:graphicFrameLocks noChangeAspect="1"/>
              </p:cNvGraphicFramePr>
              <p:nvPr>
                <p:extLst>
                  <p:ext uri="{D42A27DB-BD31-4B8C-83A1-F6EECF244321}">
                    <p14:modId xmlns:p14="http://schemas.microsoft.com/office/powerpoint/2010/main" val="599289420"/>
                  </p:ext>
                </p:extLst>
              </p:nvPr>
            </p:nvGraphicFramePr>
            <p:xfrm>
              <a:off x="6107962" y="2129628"/>
              <a:ext cx="1461641" cy="924712"/>
            </p:xfrm>
            <a:graphic>
              <a:graphicData uri="http://schemas.microsoft.com/office/powerpoint/2016/sectionzoom">
                <psez:sectionZm>
                  <psez:sectionZmObj sectionId="{2CECC1D6-12B7-4784-8446-85634F76A862}">
                    <psez:zmPr id="{D16BD0CE-F186-483F-B16C-4BB4F9D29C25}" imageType="cover" transitionDur="1000" showBg="0">
                      <p166:blipFill xmlns:p166="http://schemas.microsoft.com/office/powerpoint/2016/6/main">
                        <a:blip r:embed="rId13">
                          <a:extLst>
                            <a:ext uri="{28A0092B-C50C-407E-A947-70E740481C1C}">
                              <a14:useLocalDpi xmlns:a14="http://schemas.microsoft.com/office/drawing/2010/main" val="0"/>
                            </a:ext>
                          </a:extLst>
                        </a:blip>
                        <a:stretch>
                          <a:fillRect/>
                        </a:stretch>
                      </p166:blipFill>
                      <p166:spPr xmlns:p166="http://schemas.microsoft.com/office/powerpoint/2016/6/main">
                        <a:xfrm>
                          <a:off x="0" y="0"/>
                          <a:ext cx="1461641" cy="924712"/>
                        </a:xfrm>
                        <a:prstGeom prst="rect">
                          <a:avLst/>
                        </a:prstGeom>
                        <a:ln w="3175">
                          <a:noFill/>
                        </a:ln>
                      </p166:spPr>
                    </psez:zmPr>
                  </psez:sectionZmObj>
                </psez:sectionZm>
              </a:graphicData>
            </a:graphic>
          </p:graphicFrame>
        </mc:Choice>
        <mc:Fallback>
          <p:pic>
            <p:nvPicPr>
              <p:cNvPr id="34" name="Section Zoom 33">
                <a:hlinkClick r:id="rId14" action="ppaction://hlinksldjump"/>
                <a:extLst>
                  <a:ext uri="{FF2B5EF4-FFF2-40B4-BE49-F238E27FC236}">
                    <a16:creationId xmlns:a16="http://schemas.microsoft.com/office/drawing/2014/main" id="{CCD1B8A5-54D9-E6E5-F9E4-27FF44047F8A}"/>
                  </a:ext>
                </a:extLst>
              </p:cNvPr>
              <p:cNvPicPr>
                <a:picLocks noGrp="1" noRot="1" noChangeAspect="1" noMove="1" noResize="1" noEditPoints="1" noAdjustHandles="1" noChangeArrowheads="1" noChangeShapeType="1"/>
              </p:cNvPicPr>
              <p:nvPr/>
            </p:nvPicPr>
            <p:blipFill>
              <a:blip r:embed="rId13">
                <a:extLst>
                  <a:ext uri="{28A0092B-C50C-407E-A947-70E740481C1C}">
                    <a14:useLocalDpi xmlns:a14="http://schemas.microsoft.com/office/drawing/2010/main" val="0"/>
                  </a:ext>
                </a:extLst>
              </a:blip>
              <a:stretch>
                <a:fillRect/>
              </a:stretch>
            </p:blipFill>
            <p:spPr>
              <a:xfrm>
                <a:off x="6107962" y="2129628"/>
                <a:ext cx="1461641" cy="924712"/>
              </a:xfrm>
              <a:prstGeom prst="rect">
                <a:avLst/>
              </a:prstGeom>
              <a:ln w="3175">
                <a:noFill/>
              </a:ln>
            </p:spPr>
          </p:pic>
        </mc:Fallback>
      </mc:AlternateContent>
      <mc:AlternateContent xmlns:mc="http://schemas.openxmlformats.org/markup-compatibility/2006">
        <mc:Choice xmlns:psez="http://schemas.microsoft.com/office/powerpoint/2016/sectionzoom" Requires="psez">
          <p:graphicFrame>
            <p:nvGraphicFramePr>
              <p:cNvPr id="36" name="Section Zoom 35">
                <a:extLst>
                  <a:ext uri="{FF2B5EF4-FFF2-40B4-BE49-F238E27FC236}">
                    <a16:creationId xmlns:a16="http://schemas.microsoft.com/office/drawing/2014/main" id="{522E2837-BB79-FEBF-8500-0CD9104A68D2}"/>
                  </a:ext>
                </a:extLst>
              </p:cNvPr>
              <p:cNvGraphicFramePr>
                <a:graphicFrameLocks noChangeAspect="1"/>
              </p:cNvGraphicFramePr>
              <p:nvPr>
                <p:extLst>
                  <p:ext uri="{D42A27DB-BD31-4B8C-83A1-F6EECF244321}">
                    <p14:modId xmlns:p14="http://schemas.microsoft.com/office/powerpoint/2010/main" val="1747637211"/>
                  </p:ext>
                </p:extLst>
              </p:nvPr>
            </p:nvGraphicFramePr>
            <p:xfrm>
              <a:off x="3929847" y="1391178"/>
              <a:ext cx="1663708" cy="943158"/>
            </p:xfrm>
            <a:graphic>
              <a:graphicData uri="http://schemas.microsoft.com/office/powerpoint/2016/sectionzoom">
                <psez:sectionZm>
                  <psez:sectionZmObj sectionId="{1ECEF342-3550-4DE9-BC73-4203AF512669}">
                    <psez:zmPr id="{347BDFFB-8D46-4733-87EB-AF385EBDBD3F}" imageType="cover" transitionDur="1000" showBg="0">
                      <p166:blipFill xmlns:p166="http://schemas.microsoft.com/office/powerpoint/2016/6/main">
                        <a:blip r:embed="rId15">
                          <a:extLst>
                            <a:ext uri="{28A0092B-C50C-407E-A947-70E740481C1C}">
                              <a14:useLocalDpi xmlns:a14="http://schemas.microsoft.com/office/drawing/2010/main" val="0"/>
                            </a:ext>
                          </a:extLst>
                        </a:blip>
                        <a:stretch>
                          <a:fillRect/>
                        </a:stretch>
                      </p166:blipFill>
                      <p166:spPr xmlns:p166="http://schemas.microsoft.com/office/powerpoint/2016/6/main">
                        <a:xfrm>
                          <a:off x="0" y="0"/>
                          <a:ext cx="1663708" cy="943158"/>
                        </a:xfrm>
                        <a:prstGeom prst="rect">
                          <a:avLst/>
                        </a:prstGeom>
                      </p166:spPr>
                    </psez:zmPr>
                  </psez:sectionZmObj>
                </psez:sectionZm>
              </a:graphicData>
            </a:graphic>
          </p:graphicFrame>
        </mc:Choice>
        <mc:Fallback>
          <p:pic>
            <p:nvPicPr>
              <p:cNvPr id="36" name="Section Zoom 35">
                <a:hlinkClick r:id="rId16" action="ppaction://hlinksldjump"/>
                <a:extLst>
                  <a:ext uri="{FF2B5EF4-FFF2-40B4-BE49-F238E27FC236}">
                    <a16:creationId xmlns:a16="http://schemas.microsoft.com/office/drawing/2014/main" id="{522E2837-BB79-FEBF-8500-0CD9104A68D2}"/>
                  </a:ext>
                </a:extLst>
              </p:cNvPr>
              <p:cNvPicPr>
                <a:picLocks noGrp="1" noRot="1" noChangeAspect="1" noMove="1" noResize="1" noEditPoints="1" noAdjustHandles="1" noChangeArrowheads="1" noChangeShapeType="1"/>
              </p:cNvPicPr>
              <p:nvPr/>
            </p:nvPicPr>
            <p:blipFill>
              <a:blip r:embed="rId15">
                <a:extLst>
                  <a:ext uri="{28A0092B-C50C-407E-A947-70E740481C1C}">
                    <a14:useLocalDpi xmlns:a14="http://schemas.microsoft.com/office/drawing/2010/main" val="0"/>
                  </a:ext>
                </a:extLst>
              </a:blip>
              <a:stretch>
                <a:fillRect/>
              </a:stretch>
            </p:blipFill>
            <p:spPr>
              <a:xfrm>
                <a:off x="3929847" y="1391178"/>
                <a:ext cx="1663708" cy="943158"/>
              </a:xfrm>
              <a:prstGeom prst="rect">
                <a:avLst/>
              </a:prstGeom>
            </p:spPr>
          </p:pic>
        </mc:Fallback>
      </mc:AlternateContent>
    </p:spTree>
    <p:extLst>
      <p:ext uri="{BB962C8B-B14F-4D97-AF65-F5344CB8AC3E}">
        <p14:creationId xmlns:p14="http://schemas.microsoft.com/office/powerpoint/2010/main" val="465675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40A0AF-149A-4741-D556-7D8E7D1B3279}"/>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49C4CAE-B6E3-6E61-E950-1816BCB8A227}"/>
              </a:ext>
            </a:extLst>
          </p:cNvPr>
          <p:cNvSpPr>
            <a:spLocks noGrp="1"/>
          </p:cNvSpPr>
          <p:nvPr>
            <p:ph type="title"/>
          </p:nvPr>
        </p:nvSpPr>
        <p:spPr/>
        <p:txBody>
          <a:bodyPr/>
          <a:lstStyle/>
          <a:p>
            <a:pPr algn="ctr"/>
            <a:r>
              <a:rPr lang="en-IN" u="sng" dirty="0">
                <a:solidFill>
                  <a:srgbClr val="002060"/>
                </a:solidFill>
                <a:effectLst>
                  <a:outerShdw blurRad="38100" dist="38100" dir="2700000" algn="tl">
                    <a:srgbClr val="000000">
                      <a:alpha val="43137"/>
                    </a:srgbClr>
                  </a:outerShdw>
                </a:effectLst>
                <a:latin typeface="Algerian" panose="04020705040A02060702" pitchFamily="82" charset="0"/>
              </a:rPr>
              <a:t>KERALA</a:t>
            </a:r>
          </a:p>
        </p:txBody>
      </p:sp>
      <p:sp>
        <p:nvSpPr>
          <p:cNvPr id="3" name="Content Placeholder 2">
            <a:extLst>
              <a:ext uri="{FF2B5EF4-FFF2-40B4-BE49-F238E27FC236}">
                <a16:creationId xmlns:a16="http://schemas.microsoft.com/office/drawing/2014/main" id="{56D78ED3-F4D4-B727-E88D-A01DF1DA8619}"/>
              </a:ext>
            </a:extLst>
          </p:cNvPr>
          <p:cNvSpPr>
            <a:spLocks noGrp="1"/>
          </p:cNvSpPr>
          <p:nvPr>
            <p:ph idx="1"/>
          </p:nvPr>
        </p:nvSpPr>
        <p:spPr>
          <a:xfrm>
            <a:off x="326571" y="1825625"/>
            <a:ext cx="11541968" cy="4351338"/>
          </a:xfrm>
        </p:spPr>
        <p:txBody>
          <a:bodyPr>
            <a:normAutofit/>
          </a:bodyPr>
          <a:lstStyle/>
          <a:p>
            <a:pPr marL="0" indent="0" algn="just">
              <a:buNone/>
            </a:pPr>
            <a:r>
              <a:rPr lang="en-IN" b="1" dirty="0">
                <a:effectLst>
                  <a:outerShdw blurRad="38100" dist="38100" dir="2700000" algn="tl">
                    <a:srgbClr val="000000">
                      <a:alpha val="43137"/>
                    </a:srgbClr>
                  </a:outerShdw>
                </a:effectLst>
              </a:rPr>
              <a:t>Kannan points out the features of </a:t>
            </a:r>
            <a:r>
              <a:rPr lang="en-US" b="1" dirty="0">
                <a:effectLst>
                  <a:outerShdw blurRad="38100" dist="38100" dir="2700000" algn="tl">
                    <a:srgbClr val="000000">
                      <a:alpha val="43137"/>
                    </a:srgbClr>
                  </a:outerShdw>
                </a:effectLst>
              </a:rPr>
              <a:t>Kerala as –</a:t>
            </a:r>
          </a:p>
          <a:p>
            <a:pPr algn="just">
              <a:buFont typeface="Wingdings" panose="05000000000000000000" pitchFamily="2" charset="2"/>
              <a:buChar char="§"/>
            </a:pPr>
            <a:r>
              <a:rPr lang="en-US" b="1" dirty="0">
                <a:effectLst>
                  <a:outerShdw blurRad="38100" dist="38100" dir="2700000" algn="tl">
                    <a:srgbClr val="000000">
                      <a:alpha val="43137"/>
                    </a:srgbClr>
                  </a:outerShdw>
                </a:effectLst>
              </a:rPr>
              <a:t>Uniqueness among Indian states. </a:t>
            </a:r>
          </a:p>
          <a:p>
            <a:pPr algn="just">
              <a:buFont typeface="Wingdings" panose="05000000000000000000" pitchFamily="2" charset="2"/>
              <a:buChar char="§"/>
            </a:pPr>
            <a:r>
              <a:rPr lang="en-US" b="1" dirty="0">
                <a:effectLst>
                  <a:outerShdw blurRad="38100" dist="38100" dir="2700000" algn="tl">
                    <a:srgbClr val="000000">
                      <a:alpha val="43137"/>
                    </a:srgbClr>
                  </a:outerShdw>
                </a:effectLst>
              </a:rPr>
              <a:t>Human dignity and social progress is remarkable.</a:t>
            </a:r>
          </a:p>
          <a:p>
            <a:pPr algn="just">
              <a:buFont typeface="Wingdings" panose="05000000000000000000" pitchFamily="2" charset="2"/>
              <a:buChar char="§"/>
            </a:pPr>
            <a:r>
              <a:rPr lang="en-US" b="1" dirty="0">
                <a:effectLst>
                  <a:outerShdw blurRad="38100" dist="38100" dir="2700000" algn="tl">
                    <a:srgbClr val="000000">
                      <a:alpha val="43137"/>
                    </a:srgbClr>
                  </a:outerShdw>
                </a:effectLst>
              </a:rPr>
              <a:t>The emergence of trade unions as a strong </a:t>
            </a:r>
            <a:r>
              <a:rPr lang="en-US" b="1" dirty="0" err="1">
                <a:effectLst>
                  <a:outerShdw blurRad="38100" dist="38100" dir="2700000" algn="tl">
                    <a:srgbClr val="000000">
                      <a:alpha val="43137"/>
                    </a:srgbClr>
                  </a:outerShdw>
                </a:effectLst>
              </a:rPr>
              <a:t>labour</a:t>
            </a:r>
            <a:r>
              <a:rPr lang="en-US" b="1" dirty="0">
                <a:effectLst>
                  <a:outerShdw blurRad="38100" dist="38100" dir="2700000" algn="tl">
                    <a:srgbClr val="000000">
                      <a:alpha val="43137"/>
                    </a:srgbClr>
                  </a:outerShdw>
                </a:effectLst>
              </a:rPr>
              <a:t> institution and the overall social progress.</a:t>
            </a:r>
          </a:p>
          <a:p>
            <a:pPr algn="just">
              <a:buFont typeface="Wingdings" panose="05000000000000000000" pitchFamily="2" charset="2"/>
              <a:buChar char="§"/>
            </a:pPr>
            <a:r>
              <a:rPr lang="en-US" b="1" dirty="0">
                <a:effectLst>
                  <a:outerShdw blurRad="38100" dist="38100" dir="2700000" algn="tl">
                    <a:srgbClr val="000000">
                      <a:alpha val="43137"/>
                    </a:srgbClr>
                  </a:outerShdw>
                </a:effectLst>
              </a:rPr>
              <a:t>A sustained increase in wages </a:t>
            </a:r>
          </a:p>
          <a:p>
            <a:pPr marL="0" indent="0" algn="just">
              <a:buNone/>
            </a:pPr>
            <a:r>
              <a:rPr lang="en-US" b="1" dirty="0">
                <a:effectLst>
                  <a:outerShdw blurRad="38100" dist="38100" dir="2700000" algn="tl">
                    <a:srgbClr val="000000">
                      <a:alpha val="43137"/>
                    </a:srgbClr>
                  </a:outerShdw>
                </a:effectLst>
              </a:rPr>
              <a:t>These are undeniable achievements.  </a:t>
            </a:r>
          </a:p>
          <a:p>
            <a:pPr marL="0" indent="0" algn="just">
              <a:buNone/>
            </a:pPr>
            <a:endParaRPr lang="en-IN"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70074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arn(inVertic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arn(inVertical)">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0DF666-E539-49C5-F97E-C6FA3CCCA1B7}"/>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C5D2E9-6B74-791D-6991-001E7154E069}"/>
              </a:ext>
            </a:extLst>
          </p:cNvPr>
          <p:cNvSpPr>
            <a:spLocks noGrp="1"/>
          </p:cNvSpPr>
          <p:nvPr>
            <p:ph type="title"/>
          </p:nvPr>
        </p:nvSpPr>
        <p:spPr/>
        <p:txBody>
          <a:bodyPr/>
          <a:lstStyle/>
          <a:p>
            <a:pPr algn="ctr"/>
            <a:r>
              <a:rPr lang="en-IN" u="sng" dirty="0">
                <a:solidFill>
                  <a:srgbClr val="002060"/>
                </a:solidFill>
                <a:effectLst>
                  <a:outerShdw blurRad="38100" dist="38100" dir="2700000" algn="tl">
                    <a:srgbClr val="000000">
                      <a:alpha val="43137"/>
                    </a:srgbClr>
                  </a:outerShdw>
                </a:effectLst>
                <a:latin typeface="Algerian" panose="04020705040A02060702" pitchFamily="82" charset="0"/>
              </a:rPr>
              <a:t>KERALA</a:t>
            </a:r>
            <a:endParaRPr lang="en-IN" dirty="0"/>
          </a:p>
        </p:txBody>
      </p:sp>
      <p:sp>
        <p:nvSpPr>
          <p:cNvPr id="3" name="Content Placeholder 2">
            <a:extLst>
              <a:ext uri="{FF2B5EF4-FFF2-40B4-BE49-F238E27FC236}">
                <a16:creationId xmlns:a16="http://schemas.microsoft.com/office/drawing/2014/main" id="{636E12BA-E481-F5E2-8297-323F5DEDAFEC}"/>
              </a:ext>
            </a:extLst>
          </p:cNvPr>
          <p:cNvSpPr>
            <a:spLocks noGrp="1"/>
          </p:cNvSpPr>
          <p:nvPr>
            <p:ph idx="1"/>
          </p:nvPr>
        </p:nvSpPr>
        <p:spPr>
          <a:xfrm>
            <a:off x="356839" y="1825625"/>
            <a:ext cx="11519210" cy="4351338"/>
          </a:xfrm>
        </p:spPr>
        <p:txBody>
          <a:bodyPr>
            <a:normAutofit fontScale="92500" lnSpcReduction="10000"/>
          </a:bodyPr>
          <a:lstStyle/>
          <a:p>
            <a:pPr marL="0" indent="0" algn="just">
              <a:buNone/>
            </a:pPr>
            <a:r>
              <a:rPr lang="en-US" sz="2800" b="1" u="sng" dirty="0">
                <a:solidFill>
                  <a:srgbClr val="002060"/>
                </a:solidFill>
                <a:effectLst>
                  <a:outerShdw blurRad="38100" dist="38100" dir="2700000" algn="tl">
                    <a:srgbClr val="000000">
                      <a:alpha val="43137"/>
                    </a:srgbClr>
                  </a:outerShdw>
                </a:effectLst>
              </a:rPr>
              <a:t>Role of State </a:t>
            </a:r>
            <a:r>
              <a:rPr lang="en-US" sz="2800" b="1" u="sng" dirty="0">
                <a:effectLst>
                  <a:outerShdw blurRad="38100" dist="38100" dir="2700000" algn="tl">
                    <a:srgbClr val="000000">
                      <a:alpha val="43137"/>
                    </a:srgbClr>
                  </a:outerShdw>
                </a:effectLst>
              </a:rPr>
              <a:t>:</a:t>
            </a:r>
          </a:p>
          <a:p>
            <a:pPr marL="0" indent="0" algn="just">
              <a:buNone/>
            </a:pPr>
            <a:r>
              <a:rPr lang="en-US" sz="2800" b="1" dirty="0">
                <a:effectLst>
                  <a:outerShdw blurRad="38100" dist="38100" dir="2700000" algn="tl">
                    <a:srgbClr val="000000">
                      <a:alpha val="43137"/>
                    </a:srgbClr>
                  </a:outerShdw>
                </a:effectLst>
              </a:rPr>
              <a:t>Kannan argues that the state in Kerala is a 'soft institution’. Kannan holds that in Kerala poverty alleviation </a:t>
            </a:r>
            <a:r>
              <a:rPr lang="en-US" sz="2800" b="1" dirty="0" err="1">
                <a:effectLst>
                  <a:outerShdw blurRad="38100" dist="38100" dir="2700000" algn="tl">
                    <a:srgbClr val="000000">
                      <a:alpha val="43137"/>
                    </a:srgbClr>
                  </a:outerShdw>
                </a:effectLst>
              </a:rPr>
              <a:t>programmes</a:t>
            </a:r>
            <a:r>
              <a:rPr lang="en-US" sz="2800" b="1" dirty="0">
                <a:effectLst>
                  <a:outerShdw blurRad="38100" dist="38100" dir="2700000" algn="tl">
                    <a:srgbClr val="000000">
                      <a:alpha val="43137"/>
                    </a:srgbClr>
                  </a:outerShdw>
                </a:effectLst>
              </a:rPr>
              <a:t> played a prominent part in the 1980s in maintaining the gains made previously by agricultural </a:t>
            </a:r>
            <a:r>
              <a:rPr lang="en-US" sz="2800" b="1" dirty="0" err="1">
                <a:effectLst>
                  <a:outerShdw blurRad="38100" dist="38100" dir="2700000" algn="tl">
                    <a:srgbClr val="000000">
                      <a:alpha val="43137"/>
                    </a:srgbClr>
                  </a:outerShdw>
                </a:effectLst>
              </a:rPr>
              <a:t>labourers</a:t>
            </a:r>
            <a:r>
              <a:rPr lang="en-US" sz="2800" b="1" dirty="0">
                <a:effectLst>
                  <a:outerShdw blurRad="38100" dist="38100" dir="2700000" algn="tl">
                    <a:srgbClr val="000000">
                      <a:alpha val="43137"/>
                    </a:srgbClr>
                  </a:outerShdw>
                </a:effectLst>
              </a:rPr>
              <a:t>: stemming the </a:t>
            </a:r>
            <a:r>
              <a:rPr lang="en-US" sz="2800" b="1" dirty="0" err="1">
                <a:effectLst>
                  <a:outerShdw blurRad="38100" dist="38100" dir="2700000" algn="tl">
                    <a:srgbClr val="000000">
                      <a:alpha val="43137"/>
                    </a:srgbClr>
                  </a:outerShdw>
                </a:effectLst>
              </a:rPr>
              <a:t>immiserisation</a:t>
            </a:r>
            <a:r>
              <a:rPr lang="en-US" sz="2800" b="1" dirty="0">
                <a:effectLst>
                  <a:outerShdw blurRad="38100" dist="38100" dir="2700000" algn="tl">
                    <a:srgbClr val="000000">
                      <a:alpha val="43137"/>
                    </a:srgbClr>
                  </a:outerShdw>
                </a:effectLst>
              </a:rPr>
              <a:t> that had taken place in the 1970s.</a:t>
            </a:r>
          </a:p>
          <a:p>
            <a:pPr marL="0" indent="0" algn="just">
              <a:buNone/>
            </a:pPr>
            <a:r>
              <a:rPr lang="en-US" b="1" u="sng" dirty="0">
                <a:solidFill>
                  <a:srgbClr val="002060"/>
                </a:solidFill>
                <a:effectLst>
                  <a:outerShdw blurRad="38100" dist="38100" dir="2700000" algn="tl">
                    <a:srgbClr val="000000">
                      <a:alpha val="43137"/>
                    </a:srgbClr>
                  </a:outerShdw>
                </a:effectLst>
              </a:rPr>
              <a:t>Limitations inherent in emancipatory process:</a:t>
            </a:r>
          </a:p>
          <a:p>
            <a:pPr marL="0" indent="0" algn="just">
              <a:buNone/>
            </a:pPr>
            <a:r>
              <a:rPr lang="en-US" b="1" dirty="0">
                <a:effectLst>
                  <a:outerShdw blurRad="38100" dist="38100" dir="2700000" algn="tl">
                    <a:srgbClr val="000000">
                      <a:alpha val="43137"/>
                    </a:srgbClr>
                  </a:outerShdw>
                </a:effectLst>
              </a:rPr>
              <a:t>Kannan feels that Kerala is the state where emancipatory processes have gone furthest in India. He describes a process of social development without a commensurate transformation of the productive forces giving rise to a central dilemma faced by Kerala - that of technological progress being blocked, and accumulation being slowed down significantly, by militant agricultural </a:t>
            </a:r>
            <a:r>
              <a:rPr lang="en-US" b="1" dirty="0" err="1">
                <a:effectLst>
                  <a:outerShdw blurRad="38100" dist="38100" dir="2700000" algn="tl">
                    <a:srgbClr val="000000">
                      <a:alpha val="43137"/>
                    </a:srgbClr>
                  </a:outerShdw>
                </a:effectLst>
              </a:rPr>
              <a:t>labour</a:t>
            </a:r>
            <a:r>
              <a:rPr lang="en-US" b="1" dirty="0">
                <a:effectLst>
                  <a:outerShdw blurRad="38100" dist="38100" dir="2700000" algn="tl">
                    <a:srgbClr val="000000">
                      <a:alpha val="43137"/>
                    </a:srgbClr>
                  </a:outerShdw>
                </a:effectLst>
              </a:rPr>
              <a:t>.</a:t>
            </a:r>
            <a:endParaRPr lang="en-IN" b="1" dirty="0">
              <a:effectLst>
                <a:outerShdw blurRad="38100" dist="38100" dir="2700000" algn="tl">
                  <a:srgbClr val="000000">
                    <a:alpha val="43137"/>
                  </a:srgbClr>
                </a:outerShdw>
              </a:effectLst>
            </a:endParaRPr>
          </a:p>
          <a:p>
            <a:pPr marL="0" indent="0" algn="just">
              <a:buNone/>
            </a:pPr>
            <a:endParaRPr lang="en-US" sz="2800" b="1" dirty="0">
              <a:effectLst>
                <a:outerShdw blurRad="38100" dist="38100" dir="2700000" algn="tl">
                  <a:srgbClr val="000000">
                    <a:alpha val="43137"/>
                  </a:srgbClr>
                </a:outerShdw>
              </a:effectLst>
            </a:endParaRPr>
          </a:p>
          <a:p>
            <a:pPr algn="just"/>
            <a:endParaRPr lang="en-IN"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08997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AF2F4FF-F471-2D9B-0498-90A93AE353E3}"/>
              </a:ext>
            </a:extLst>
          </p:cNvPr>
          <p:cNvPicPr>
            <a:picLocks noChangeAspect="1"/>
          </p:cNvPicPr>
          <p:nvPr/>
        </p:nvPicPr>
        <p:blipFill>
          <a:blip r:embed="rId2">
            <a:duotone>
              <a:prstClr val="black"/>
              <a:srgbClr val="D9C3A5">
                <a:tint val="50000"/>
                <a:satMod val="180000"/>
              </a:srgbClr>
            </a:duotone>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0" y="-2529"/>
            <a:ext cx="12192000" cy="6860529"/>
          </a:xfrm>
          <a:prstGeom prst="rect">
            <a:avLst/>
          </a:prstGeom>
        </p:spPr>
      </p:pic>
      <p:sp>
        <p:nvSpPr>
          <p:cNvPr id="2" name="Title 1">
            <a:extLst>
              <a:ext uri="{FF2B5EF4-FFF2-40B4-BE49-F238E27FC236}">
                <a16:creationId xmlns:a16="http://schemas.microsoft.com/office/drawing/2014/main" id="{D3010F1F-3226-9D1B-D366-8CC3635789B1}"/>
              </a:ext>
            </a:extLst>
          </p:cNvPr>
          <p:cNvSpPr>
            <a:spLocks noGrp="1"/>
          </p:cNvSpPr>
          <p:nvPr>
            <p:ph type="title"/>
          </p:nvPr>
        </p:nvSpPr>
        <p:spPr/>
        <p:txBody>
          <a:bodyPr/>
          <a:lstStyle/>
          <a:p>
            <a:pPr algn="ctr"/>
            <a:r>
              <a:rPr lang="en-IN" u="sng" dirty="0">
                <a:effectLst>
                  <a:outerShdw blurRad="38100" dist="38100" dir="2700000" algn="tl">
                    <a:srgbClr val="000000">
                      <a:alpha val="43137"/>
                    </a:srgbClr>
                  </a:outerShdw>
                </a:effectLst>
                <a:latin typeface="Algerian" panose="04020705040A02060702" pitchFamily="82" charset="0"/>
              </a:rPr>
              <a:t>Andhra Pradesh</a:t>
            </a:r>
          </a:p>
        </p:txBody>
      </p:sp>
      <p:sp>
        <p:nvSpPr>
          <p:cNvPr id="3" name="Content Placeholder 2">
            <a:extLst>
              <a:ext uri="{FF2B5EF4-FFF2-40B4-BE49-F238E27FC236}">
                <a16:creationId xmlns:a16="http://schemas.microsoft.com/office/drawing/2014/main" id="{7AFF772F-145E-BE27-71DA-95B4CB26BEA4}"/>
              </a:ext>
            </a:extLst>
          </p:cNvPr>
          <p:cNvSpPr>
            <a:spLocks noGrp="1"/>
          </p:cNvSpPr>
          <p:nvPr>
            <p:ph idx="1"/>
          </p:nvPr>
        </p:nvSpPr>
        <p:spPr>
          <a:xfrm>
            <a:off x="335902" y="1825625"/>
            <a:ext cx="11513976" cy="4351338"/>
          </a:xfrm>
        </p:spPr>
        <p:txBody>
          <a:bodyPr>
            <a:normAutofit/>
          </a:bodyPr>
          <a:lstStyle/>
          <a:p>
            <a:pPr marL="0" indent="0" algn="just">
              <a:buNone/>
            </a:pPr>
            <a:r>
              <a:rPr lang="en-US" b="1" dirty="0" err="1">
                <a:solidFill>
                  <a:schemeClr val="bg1"/>
                </a:solidFill>
                <a:effectLst>
                  <a:outerShdw blurRad="38100" dist="38100" dir="2700000" algn="tl">
                    <a:srgbClr val="000000">
                      <a:alpha val="43137"/>
                    </a:srgbClr>
                  </a:outerShdw>
                </a:effectLst>
              </a:rPr>
              <a:t>Corta</a:t>
            </a:r>
            <a:r>
              <a:rPr lang="en-US" b="1" dirty="0">
                <a:solidFill>
                  <a:schemeClr val="bg1"/>
                </a:solidFill>
                <a:effectLst>
                  <a:outerShdw blurRad="38100" dist="38100" dir="2700000" algn="tl">
                    <a:srgbClr val="000000">
                      <a:alpha val="43137"/>
                    </a:srgbClr>
                  </a:outerShdw>
                </a:effectLst>
              </a:rPr>
              <a:t> and </a:t>
            </a:r>
            <a:r>
              <a:rPr lang="en-US" b="1" dirty="0" err="1">
                <a:solidFill>
                  <a:schemeClr val="bg1"/>
                </a:solidFill>
                <a:effectLst>
                  <a:outerShdw blurRad="38100" dist="38100" dir="2700000" algn="tl">
                    <a:srgbClr val="000000">
                      <a:alpha val="43137"/>
                    </a:srgbClr>
                  </a:outerShdw>
                </a:effectLst>
              </a:rPr>
              <a:t>Venkateshwarlu</a:t>
            </a:r>
            <a:r>
              <a:rPr lang="en-US" b="1" dirty="0">
                <a:solidFill>
                  <a:schemeClr val="bg1"/>
                </a:solidFill>
                <a:effectLst>
                  <a:outerShdw blurRad="38100" dist="38100" dir="2700000" algn="tl">
                    <a:srgbClr val="000000">
                      <a:alpha val="43137"/>
                    </a:srgbClr>
                  </a:outerShdw>
                </a:effectLst>
              </a:rPr>
              <a:t> show an important improvement in the economic position of </a:t>
            </a:r>
            <a:r>
              <a:rPr lang="en-US" b="1" dirty="0" err="1">
                <a:solidFill>
                  <a:schemeClr val="bg1"/>
                </a:solidFill>
                <a:effectLst>
                  <a:outerShdw blurRad="38100" dist="38100" dir="2700000" algn="tl">
                    <a:srgbClr val="000000">
                      <a:alpha val="43137"/>
                    </a:srgbClr>
                  </a:outerShdw>
                </a:effectLst>
              </a:rPr>
              <a:t>labourers</a:t>
            </a:r>
            <a:r>
              <a:rPr lang="en-US" b="1" dirty="0">
                <a:solidFill>
                  <a:schemeClr val="bg1"/>
                </a:solidFill>
                <a:effectLst>
                  <a:outerShdw blurRad="38100" dist="38100" dir="2700000" algn="tl">
                    <a:srgbClr val="000000">
                      <a:alpha val="43137"/>
                    </a:srgbClr>
                  </a:outerShdw>
                </a:effectLst>
              </a:rPr>
              <a:t> in several respects: </a:t>
            </a:r>
          </a:p>
          <a:p>
            <a:pPr algn="just">
              <a:buFont typeface="Wingdings" panose="05000000000000000000" pitchFamily="2" charset="2"/>
              <a:buChar char="§"/>
            </a:pPr>
            <a:r>
              <a:rPr lang="en-US" b="1" dirty="0">
                <a:solidFill>
                  <a:schemeClr val="bg1"/>
                </a:solidFill>
                <a:effectLst>
                  <a:outerShdw blurRad="38100" dist="38100" dir="2700000" algn="tl">
                    <a:srgbClr val="000000">
                      <a:alpha val="43137"/>
                    </a:srgbClr>
                  </a:outerShdw>
                </a:effectLst>
              </a:rPr>
              <a:t>A decline for men in traditional, permanent bonded relations and significant increases in real agricultural wages for both men and women. </a:t>
            </a:r>
          </a:p>
          <a:p>
            <a:pPr algn="just">
              <a:buFont typeface="Wingdings" panose="05000000000000000000" pitchFamily="2" charset="2"/>
              <a:buChar char="§"/>
            </a:pPr>
            <a:r>
              <a:rPr lang="en-US" b="1" dirty="0">
                <a:solidFill>
                  <a:schemeClr val="bg1"/>
                </a:solidFill>
                <a:effectLst>
                  <a:outerShdw blurRad="38100" dist="38100" dir="2700000" algn="tl">
                    <a:srgbClr val="000000">
                      <a:alpha val="43137"/>
                    </a:srgbClr>
                  </a:outerShdw>
                </a:effectLst>
              </a:rPr>
              <a:t>Among the obligations contested by men are low/unpaid ploughing/irrigation tasks, beck-and-call arrangements, and the denial of their right to seek better paid work elsewhere, in the process either shirking or refusing work.</a:t>
            </a:r>
          </a:p>
          <a:p>
            <a:pPr marL="0" indent="0" algn="just">
              <a:buNone/>
            </a:pPr>
            <a:r>
              <a:rPr lang="en-US" b="1" dirty="0">
                <a:solidFill>
                  <a:schemeClr val="bg1"/>
                </a:solidFill>
                <a:effectLst>
                  <a:outerShdw blurRad="38100" dist="38100" dir="2700000" algn="tl">
                    <a:srgbClr val="000000">
                      <a:alpha val="43137"/>
                    </a:srgbClr>
                  </a:outerShdw>
                </a:effectLst>
              </a:rPr>
              <a:t> Again, this achievement is undeniable. </a:t>
            </a:r>
            <a:endParaRPr lang="en-IN" b="1" dirty="0">
              <a:solidFill>
                <a:schemeClr val="bg1"/>
              </a:solidFill>
              <a:effectLst>
                <a:outerShdw blurRad="38100" dist="38100" dir="2700000" algn="tl">
                  <a:srgbClr val="000000">
                    <a:alpha val="43137"/>
                  </a:srgbClr>
                </a:outerShdw>
              </a:effectLst>
            </a:endParaRPr>
          </a:p>
          <a:p>
            <a:pPr algn="just"/>
            <a:endParaRPr lang="en-IN"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995319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C2C654-6993-FACC-0905-7A0FB18F0CFD}"/>
              </a:ext>
            </a:extLst>
          </p:cNvPr>
          <p:cNvPicPr>
            <a:picLocks noChangeAspect="1"/>
          </p:cNvPicPr>
          <p:nvPr/>
        </p:nvPicPr>
        <p:blipFill>
          <a:blip r:embed="rId2">
            <a:duotone>
              <a:prstClr val="black"/>
              <a:srgbClr val="D9C3A5">
                <a:tint val="50000"/>
                <a:satMod val="180000"/>
              </a:srgbClr>
            </a:duotone>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0" y="-2529"/>
            <a:ext cx="12192000" cy="6860529"/>
          </a:xfrm>
          <a:prstGeom prst="rect">
            <a:avLst/>
          </a:prstGeom>
        </p:spPr>
      </p:pic>
      <p:sp>
        <p:nvSpPr>
          <p:cNvPr id="2" name="Title 1">
            <a:extLst>
              <a:ext uri="{FF2B5EF4-FFF2-40B4-BE49-F238E27FC236}">
                <a16:creationId xmlns:a16="http://schemas.microsoft.com/office/drawing/2014/main" id="{9C4AE9A6-3D57-5D78-EC41-D04310A55B8F}"/>
              </a:ext>
            </a:extLst>
          </p:cNvPr>
          <p:cNvSpPr>
            <a:spLocks noGrp="1"/>
          </p:cNvSpPr>
          <p:nvPr>
            <p:ph type="title"/>
          </p:nvPr>
        </p:nvSpPr>
        <p:spPr/>
        <p:txBody>
          <a:bodyPr/>
          <a:lstStyle/>
          <a:p>
            <a:pPr algn="ctr"/>
            <a:r>
              <a:rPr lang="en-IN" u="sng" dirty="0">
                <a:effectLst>
                  <a:outerShdw blurRad="38100" dist="38100" dir="2700000" algn="tl">
                    <a:srgbClr val="000000">
                      <a:alpha val="43137"/>
                    </a:srgbClr>
                  </a:outerShdw>
                </a:effectLst>
                <a:latin typeface="Algerian" panose="04020705040A02060702" pitchFamily="82" charset="0"/>
              </a:rPr>
              <a:t>Andhra Pradesh</a:t>
            </a:r>
            <a:endParaRPr lang="en-IN" dirty="0"/>
          </a:p>
        </p:txBody>
      </p:sp>
      <p:sp>
        <p:nvSpPr>
          <p:cNvPr id="3" name="Content Placeholder 2">
            <a:extLst>
              <a:ext uri="{FF2B5EF4-FFF2-40B4-BE49-F238E27FC236}">
                <a16:creationId xmlns:a16="http://schemas.microsoft.com/office/drawing/2014/main" id="{C05E39CB-BE65-50F5-0FF3-EDB8323513E3}"/>
              </a:ext>
            </a:extLst>
          </p:cNvPr>
          <p:cNvSpPr>
            <a:spLocks noGrp="1"/>
          </p:cNvSpPr>
          <p:nvPr>
            <p:ph idx="1"/>
          </p:nvPr>
        </p:nvSpPr>
        <p:spPr>
          <a:xfrm>
            <a:off x="334537" y="1416205"/>
            <a:ext cx="11541512" cy="4760758"/>
          </a:xfrm>
        </p:spPr>
        <p:txBody>
          <a:bodyPr>
            <a:normAutofit lnSpcReduction="10000"/>
          </a:bodyPr>
          <a:lstStyle/>
          <a:p>
            <a:pPr marL="0" indent="0" algn="just">
              <a:buNone/>
            </a:pPr>
            <a:r>
              <a:rPr lang="en-US" b="1" u="sng" dirty="0">
                <a:solidFill>
                  <a:schemeClr val="bg1"/>
                </a:solidFill>
                <a:effectLst>
                  <a:outerShdw blurRad="38100" dist="38100" dir="2700000" algn="tl">
                    <a:srgbClr val="000000">
                      <a:alpha val="43137"/>
                    </a:srgbClr>
                  </a:outerShdw>
                </a:effectLst>
              </a:rPr>
              <a:t>Role of state:</a:t>
            </a:r>
          </a:p>
          <a:p>
            <a:pPr marL="0" indent="0" algn="just">
              <a:buNone/>
            </a:pPr>
            <a:r>
              <a:rPr lang="en-US" b="1" dirty="0">
                <a:solidFill>
                  <a:schemeClr val="bg1"/>
                </a:solidFill>
                <a:effectLst>
                  <a:outerShdw blurRad="38100" dist="38100" dir="2700000" algn="tl">
                    <a:srgbClr val="000000">
                      <a:alpha val="43137"/>
                    </a:srgbClr>
                  </a:outerShdw>
                </a:effectLst>
              </a:rPr>
              <a:t>In the contribution by </a:t>
            </a:r>
            <a:r>
              <a:rPr lang="en-US" b="1" dirty="0" err="1">
                <a:solidFill>
                  <a:schemeClr val="bg1"/>
                </a:solidFill>
                <a:effectLst>
                  <a:outerShdw blurRad="38100" dist="38100" dir="2700000" algn="tl">
                    <a:srgbClr val="000000">
                      <a:alpha val="43137"/>
                    </a:srgbClr>
                  </a:outerShdw>
                </a:effectLst>
              </a:rPr>
              <a:t>Corta</a:t>
            </a:r>
            <a:r>
              <a:rPr lang="en-US" b="1" dirty="0">
                <a:solidFill>
                  <a:schemeClr val="bg1"/>
                </a:solidFill>
                <a:effectLst>
                  <a:outerShdw blurRad="38100" dist="38100" dir="2700000" algn="tl">
                    <a:srgbClr val="000000">
                      <a:alpha val="43137"/>
                    </a:srgbClr>
                  </a:outerShdw>
                </a:effectLst>
              </a:rPr>
              <a:t> and </a:t>
            </a:r>
            <a:r>
              <a:rPr lang="en-US" b="1" dirty="0" err="1">
                <a:solidFill>
                  <a:schemeClr val="bg1"/>
                </a:solidFill>
                <a:effectLst>
                  <a:outerShdw blurRad="38100" dist="38100" dir="2700000" algn="tl">
                    <a:srgbClr val="000000">
                      <a:alpha val="43137"/>
                    </a:srgbClr>
                  </a:outerShdw>
                </a:effectLst>
              </a:rPr>
              <a:t>Venkateshwarlu</a:t>
            </a:r>
            <a:r>
              <a:rPr lang="en-US" b="1" dirty="0">
                <a:solidFill>
                  <a:schemeClr val="bg1"/>
                </a:solidFill>
                <a:effectLst>
                  <a:outerShdw blurRad="38100" dist="38100" dir="2700000" algn="tl">
                    <a:srgbClr val="000000">
                      <a:alpha val="43137"/>
                    </a:srgbClr>
                  </a:outerShdw>
                </a:effectLst>
              </a:rPr>
              <a:t> state interventions are given some prominence. They tell us that some policies had a direct and fairly strong impact on male </a:t>
            </a:r>
            <a:r>
              <a:rPr lang="en-US" b="1" dirty="0" err="1">
                <a:solidFill>
                  <a:schemeClr val="bg1"/>
                </a:solidFill>
                <a:effectLst>
                  <a:outerShdw blurRad="38100" dist="38100" dir="2700000" algn="tl">
                    <a:srgbClr val="000000">
                      <a:alpha val="43137"/>
                    </a:srgbClr>
                  </a:outerShdw>
                </a:effectLst>
              </a:rPr>
              <a:t>labourers</a:t>
            </a:r>
            <a:r>
              <a:rPr lang="en-US" b="1" dirty="0">
                <a:solidFill>
                  <a:schemeClr val="bg1"/>
                </a:solidFill>
                <a:effectLst>
                  <a:outerShdw blurRad="38100" dist="38100" dir="2700000" algn="tl">
                    <a:srgbClr val="000000">
                      <a:alpha val="43137"/>
                    </a:srgbClr>
                  </a:outerShdw>
                </a:effectLst>
              </a:rPr>
              <a:t> economic position, such as the 1969 policy of opening up formally restricted government wasteland for use by landless </a:t>
            </a:r>
            <a:r>
              <a:rPr lang="en-US" b="1" dirty="0" err="1">
                <a:solidFill>
                  <a:schemeClr val="bg1"/>
                </a:solidFill>
                <a:effectLst>
                  <a:outerShdw blurRad="38100" dist="38100" dir="2700000" algn="tl">
                    <a:srgbClr val="000000">
                      <a:alpha val="43137"/>
                    </a:srgbClr>
                  </a:outerShdw>
                </a:effectLst>
              </a:rPr>
              <a:t>labourers</a:t>
            </a:r>
            <a:r>
              <a:rPr lang="en-US" b="1" dirty="0">
                <a:solidFill>
                  <a:schemeClr val="bg1"/>
                </a:solidFill>
                <a:effectLst>
                  <a:outerShdw blurRad="38100" dist="38100" dir="2700000" algn="tl">
                    <a:srgbClr val="000000">
                      <a:alpha val="43137"/>
                    </a:srgbClr>
                  </a:outerShdw>
                </a:effectLst>
              </a:rPr>
              <a:t> .</a:t>
            </a:r>
          </a:p>
          <a:p>
            <a:pPr marL="0" indent="0" algn="just">
              <a:buNone/>
            </a:pPr>
            <a:r>
              <a:rPr lang="en-US" b="1" u="sng" dirty="0">
                <a:solidFill>
                  <a:schemeClr val="bg1"/>
                </a:solidFill>
                <a:effectLst>
                  <a:outerShdw blurRad="38100" dist="38100" dir="2700000" algn="tl">
                    <a:srgbClr val="000000">
                      <a:alpha val="43137"/>
                    </a:srgbClr>
                  </a:outerShdw>
                </a:effectLst>
              </a:rPr>
              <a:t>Limitations inherent in emancipatory process:</a:t>
            </a:r>
          </a:p>
          <a:p>
            <a:pPr marL="0" indent="0" algn="just">
              <a:buNone/>
            </a:pPr>
            <a:r>
              <a:rPr lang="en-US" b="1" dirty="0" err="1">
                <a:solidFill>
                  <a:schemeClr val="bg1"/>
                </a:solidFill>
                <a:effectLst>
                  <a:outerShdw blurRad="38100" dist="38100" dir="2700000" algn="tl">
                    <a:srgbClr val="000000">
                      <a:alpha val="43137"/>
                    </a:srgbClr>
                  </a:outerShdw>
                </a:effectLst>
              </a:rPr>
              <a:t>Corta</a:t>
            </a:r>
            <a:r>
              <a:rPr lang="en-US" b="1" dirty="0">
                <a:solidFill>
                  <a:schemeClr val="bg1"/>
                </a:solidFill>
                <a:effectLst>
                  <a:outerShdw blurRad="38100" dist="38100" dir="2700000" algn="tl">
                    <a:srgbClr val="000000">
                      <a:alpha val="43137"/>
                    </a:srgbClr>
                  </a:outerShdw>
                </a:effectLst>
              </a:rPr>
              <a:t> and </a:t>
            </a:r>
            <a:r>
              <a:rPr lang="en-US" b="1" dirty="0" err="1">
                <a:solidFill>
                  <a:schemeClr val="bg1"/>
                </a:solidFill>
                <a:effectLst>
                  <a:outerShdw blurRad="38100" dist="38100" dir="2700000" algn="tl">
                    <a:srgbClr val="000000">
                      <a:alpha val="43137"/>
                    </a:srgbClr>
                  </a:outerShdw>
                </a:effectLst>
              </a:rPr>
              <a:t>Venkateshwarlu</a:t>
            </a:r>
            <a:r>
              <a:rPr lang="en-US" b="1" dirty="0">
                <a:solidFill>
                  <a:schemeClr val="bg1"/>
                </a:solidFill>
                <a:effectLst>
                  <a:outerShdw blurRad="38100" dist="38100" dir="2700000" algn="tl">
                    <a:srgbClr val="000000">
                      <a:alpha val="43137"/>
                    </a:srgbClr>
                  </a:outerShdw>
                </a:effectLst>
              </a:rPr>
              <a:t> identify what they term a 'Standard of Living Paradox' in Andhra Pradesh, which translates into the proposition 'that despite a near doubling of real wages since 1970, food consumption levels and general standard of living were lower than expected and this is reflected in a heavy dependence on employers and merchants for exploitative loans’. </a:t>
            </a:r>
          </a:p>
          <a:p>
            <a:pPr algn="just"/>
            <a:endParaRPr lang="en-US" b="1" dirty="0">
              <a:solidFill>
                <a:schemeClr val="bg1"/>
              </a:solidFill>
              <a:effectLst>
                <a:outerShdw blurRad="38100" dist="38100" dir="2700000" algn="tl">
                  <a:srgbClr val="000000">
                    <a:alpha val="43137"/>
                  </a:srgbClr>
                </a:outerShdw>
              </a:effectLst>
            </a:endParaRPr>
          </a:p>
          <a:p>
            <a:pPr algn="just"/>
            <a:endParaRPr lang="en-IN"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42830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out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out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out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outVertic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04CCB28-A9BB-9A27-B15F-325D903A364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482DDD5C-70FC-67CE-347B-846BCB090508}"/>
              </a:ext>
            </a:extLst>
          </p:cNvPr>
          <p:cNvSpPr>
            <a:spLocks noGrp="1"/>
          </p:cNvSpPr>
          <p:nvPr>
            <p:ph type="title"/>
          </p:nvPr>
        </p:nvSpPr>
        <p:spPr/>
        <p:txBody>
          <a:bodyPr/>
          <a:lstStyle/>
          <a:p>
            <a:pPr algn="ctr"/>
            <a:r>
              <a:rPr lang="en-IN" u="sng" dirty="0">
                <a:effectLst>
                  <a:outerShdw blurRad="38100" dist="38100" dir="2700000" algn="tl">
                    <a:srgbClr val="000000">
                      <a:alpha val="43137"/>
                    </a:srgbClr>
                  </a:outerShdw>
                </a:effectLst>
                <a:latin typeface="Algerian" panose="04020705040A02060702" pitchFamily="82" charset="0"/>
              </a:rPr>
              <a:t>Uttar Pradesh</a:t>
            </a:r>
          </a:p>
        </p:txBody>
      </p:sp>
      <p:sp>
        <p:nvSpPr>
          <p:cNvPr id="3" name="Content Placeholder 2">
            <a:extLst>
              <a:ext uri="{FF2B5EF4-FFF2-40B4-BE49-F238E27FC236}">
                <a16:creationId xmlns:a16="http://schemas.microsoft.com/office/drawing/2014/main" id="{8A5E9625-494A-AEE4-3911-E631AC391CFF}"/>
              </a:ext>
            </a:extLst>
          </p:cNvPr>
          <p:cNvSpPr>
            <a:spLocks noGrp="1"/>
          </p:cNvSpPr>
          <p:nvPr>
            <p:ph idx="1"/>
          </p:nvPr>
        </p:nvSpPr>
        <p:spPr>
          <a:xfrm>
            <a:off x="335901" y="1538868"/>
            <a:ext cx="11523307" cy="5319131"/>
          </a:xfrm>
        </p:spPr>
        <p:txBody>
          <a:bodyPr>
            <a:normAutofit/>
          </a:bodyPr>
          <a:lstStyle/>
          <a:p>
            <a:pPr marL="0" indent="0" algn="just">
              <a:buNone/>
            </a:pPr>
            <a:r>
              <a:rPr lang="en-US" b="1" dirty="0">
                <a:solidFill>
                  <a:schemeClr val="bg1"/>
                </a:solidFill>
              </a:rPr>
              <a:t>For Uttar Pradesh, Srivastava documents an active struggle between landless </a:t>
            </a:r>
            <a:r>
              <a:rPr lang="en-US" b="1" dirty="0" err="1">
                <a:solidFill>
                  <a:schemeClr val="bg1"/>
                </a:solidFill>
              </a:rPr>
              <a:t>labourers</a:t>
            </a:r>
            <a:r>
              <a:rPr lang="en-US" b="1" dirty="0">
                <a:solidFill>
                  <a:schemeClr val="bg1"/>
                </a:solidFill>
              </a:rPr>
              <a:t> and </a:t>
            </a:r>
            <a:r>
              <a:rPr lang="en-US" b="1" dirty="0" err="1">
                <a:solidFill>
                  <a:schemeClr val="bg1"/>
                </a:solidFill>
              </a:rPr>
              <a:t>Jat</a:t>
            </a:r>
            <a:r>
              <a:rPr lang="en-US" b="1" dirty="0">
                <a:solidFill>
                  <a:schemeClr val="bg1"/>
                </a:solidFill>
              </a:rPr>
              <a:t> landholders, which has had a notable outcome.</a:t>
            </a:r>
          </a:p>
          <a:p>
            <a:pPr algn="just">
              <a:buFont typeface="Wingdings" panose="05000000000000000000" pitchFamily="2" charset="2"/>
              <a:buChar char="§"/>
            </a:pPr>
            <a:r>
              <a:rPr lang="en-US" b="1" dirty="0">
                <a:solidFill>
                  <a:schemeClr val="bg1"/>
                </a:solidFill>
              </a:rPr>
              <a:t>He demonstrates a clear increase in class consciousness and in class-for-itself action, including strikes, by landless </a:t>
            </a:r>
            <a:r>
              <a:rPr lang="en-US" b="1" dirty="0" err="1">
                <a:solidFill>
                  <a:schemeClr val="bg1"/>
                </a:solidFill>
              </a:rPr>
              <a:t>labourers</a:t>
            </a:r>
            <a:r>
              <a:rPr lang="en-US" b="1" dirty="0">
                <a:solidFill>
                  <a:schemeClr val="bg1"/>
                </a:solidFill>
              </a:rPr>
              <a:t>, and action, moreover, which has had considerable success.</a:t>
            </a:r>
          </a:p>
          <a:p>
            <a:pPr algn="just">
              <a:buFont typeface="Wingdings" panose="05000000000000000000" pitchFamily="2" charset="2"/>
              <a:buChar char="§"/>
            </a:pPr>
            <a:r>
              <a:rPr lang="en-US" b="1" dirty="0">
                <a:solidFill>
                  <a:schemeClr val="bg1"/>
                </a:solidFill>
              </a:rPr>
              <a:t>While conflict and struggle between the poor and dominant classes has never been absent from the rural scene in Uttar Pradesh, evidence examined in this study suggests that recent changes may have added new dimensions and assertiveness to the poor. </a:t>
            </a:r>
          </a:p>
          <a:p>
            <a:pPr marL="0" indent="0" algn="just">
              <a:buNone/>
            </a:pPr>
            <a:r>
              <a:rPr lang="en-US" b="1" dirty="0">
                <a:solidFill>
                  <a:schemeClr val="bg1"/>
                </a:solidFill>
              </a:rPr>
              <a:t>Class struggle has secured clear gains for rural </a:t>
            </a:r>
            <a:r>
              <a:rPr lang="en-US" b="1" dirty="0" err="1">
                <a:solidFill>
                  <a:schemeClr val="bg1"/>
                </a:solidFill>
              </a:rPr>
              <a:t>labourers</a:t>
            </a:r>
            <a:r>
              <a:rPr lang="en-US" b="1" dirty="0">
                <a:solidFill>
                  <a:schemeClr val="bg1"/>
                </a:solidFill>
              </a:rPr>
              <a:t>.</a:t>
            </a:r>
          </a:p>
        </p:txBody>
      </p:sp>
    </p:spTree>
    <p:extLst>
      <p:ext uri="{BB962C8B-B14F-4D97-AF65-F5344CB8AC3E}">
        <p14:creationId xmlns:p14="http://schemas.microsoft.com/office/powerpoint/2010/main" val="879616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righ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righ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right)">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A08CFB-1936-DB74-9621-89B626C6C10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7D2E3899-4624-F883-F3C6-5A7713F8054B}"/>
              </a:ext>
            </a:extLst>
          </p:cNvPr>
          <p:cNvSpPr>
            <a:spLocks noGrp="1"/>
          </p:cNvSpPr>
          <p:nvPr>
            <p:ph type="title"/>
          </p:nvPr>
        </p:nvSpPr>
        <p:spPr/>
        <p:txBody>
          <a:bodyPr/>
          <a:lstStyle/>
          <a:p>
            <a:pPr algn="ctr"/>
            <a:r>
              <a:rPr lang="en-IN" u="sng" dirty="0">
                <a:effectLst>
                  <a:outerShdw blurRad="38100" dist="38100" dir="2700000" algn="tl">
                    <a:srgbClr val="000000">
                      <a:alpha val="43137"/>
                    </a:srgbClr>
                  </a:outerShdw>
                </a:effectLst>
                <a:latin typeface="Algerian" panose="04020705040A02060702" pitchFamily="82" charset="0"/>
              </a:rPr>
              <a:t>Uttar Pradesh</a:t>
            </a:r>
            <a:endParaRPr lang="en-IN" dirty="0"/>
          </a:p>
        </p:txBody>
      </p:sp>
      <p:sp>
        <p:nvSpPr>
          <p:cNvPr id="3" name="Content Placeholder 2">
            <a:extLst>
              <a:ext uri="{FF2B5EF4-FFF2-40B4-BE49-F238E27FC236}">
                <a16:creationId xmlns:a16="http://schemas.microsoft.com/office/drawing/2014/main" id="{3EEBE6C3-DAA3-9592-5629-C4557B99E149}"/>
              </a:ext>
            </a:extLst>
          </p:cNvPr>
          <p:cNvSpPr>
            <a:spLocks noGrp="1"/>
          </p:cNvSpPr>
          <p:nvPr>
            <p:ph idx="1"/>
          </p:nvPr>
        </p:nvSpPr>
        <p:spPr>
          <a:xfrm>
            <a:off x="367990" y="1583473"/>
            <a:ext cx="11485756" cy="4593490"/>
          </a:xfrm>
        </p:spPr>
        <p:txBody>
          <a:bodyPr>
            <a:normAutofit fontScale="92500" lnSpcReduction="10000"/>
          </a:bodyPr>
          <a:lstStyle/>
          <a:p>
            <a:pPr marL="0" indent="0" algn="just">
              <a:buNone/>
            </a:pPr>
            <a:r>
              <a:rPr lang="en-US" b="1" u="sng" dirty="0">
                <a:solidFill>
                  <a:schemeClr val="bg1"/>
                </a:solidFill>
              </a:rPr>
              <a:t>Role of State:</a:t>
            </a:r>
          </a:p>
          <a:p>
            <a:pPr marL="0" indent="0" algn="just">
              <a:buNone/>
            </a:pPr>
            <a:r>
              <a:rPr lang="en-US" b="1" dirty="0">
                <a:solidFill>
                  <a:schemeClr val="bg1"/>
                </a:solidFill>
              </a:rPr>
              <a:t>In Uttar Pradesh, </a:t>
            </a:r>
            <a:r>
              <a:rPr lang="en-US" b="1" dirty="0" err="1">
                <a:solidFill>
                  <a:schemeClr val="bg1"/>
                </a:solidFill>
              </a:rPr>
              <a:t>Lerche</a:t>
            </a:r>
            <a:r>
              <a:rPr lang="en-US" b="1" dirty="0">
                <a:solidFill>
                  <a:schemeClr val="bg1"/>
                </a:solidFill>
              </a:rPr>
              <a:t> lays considerable stress on the extraordinary development in UP in the 1990s, whereby low caste BSP governments have actually been voted in and argues that this has been a catalyst for many of the positive changes that have taken place for rural </a:t>
            </a:r>
            <a:r>
              <a:rPr lang="en-US" b="1" dirty="0" err="1">
                <a:solidFill>
                  <a:schemeClr val="bg1"/>
                </a:solidFill>
              </a:rPr>
              <a:t>labourers</a:t>
            </a:r>
            <a:endParaRPr lang="en-US" b="1" dirty="0">
              <a:solidFill>
                <a:schemeClr val="bg1"/>
              </a:solidFill>
            </a:endParaRPr>
          </a:p>
          <a:p>
            <a:pPr marL="0" indent="0" algn="just">
              <a:buNone/>
            </a:pPr>
            <a:r>
              <a:rPr lang="en-US" b="1" u="sng" dirty="0">
                <a:solidFill>
                  <a:schemeClr val="bg1"/>
                </a:solidFill>
                <a:effectLst>
                  <a:outerShdw blurRad="38100" dist="38100" dir="2700000" algn="tl">
                    <a:srgbClr val="000000">
                      <a:alpha val="43137"/>
                    </a:srgbClr>
                  </a:outerShdw>
                </a:effectLst>
              </a:rPr>
              <a:t>Limitations inherent in emancipatory process:</a:t>
            </a:r>
          </a:p>
          <a:p>
            <a:pPr marL="0" indent="0" algn="just">
              <a:buNone/>
            </a:pPr>
            <a:r>
              <a:rPr lang="en-US" b="1" dirty="0">
                <a:solidFill>
                  <a:schemeClr val="bg1"/>
                </a:solidFill>
              </a:rPr>
              <a:t>Srivastava cautions saying that we might be carried away by romantic notions, but the evidence that demonstrated might be the limited nature of the </a:t>
            </a:r>
            <a:r>
              <a:rPr lang="en-US" b="1" dirty="0" err="1">
                <a:solidFill>
                  <a:schemeClr val="bg1"/>
                </a:solidFill>
              </a:rPr>
              <a:t>organisation</a:t>
            </a:r>
            <a:r>
              <a:rPr lang="en-US" b="1" dirty="0">
                <a:solidFill>
                  <a:schemeClr val="bg1"/>
                </a:solidFill>
              </a:rPr>
              <a:t> and absence of sustained </a:t>
            </a:r>
            <a:r>
              <a:rPr lang="en-US" b="1" dirty="0" err="1">
                <a:solidFill>
                  <a:schemeClr val="bg1"/>
                </a:solidFill>
              </a:rPr>
              <a:t>mobilisation</a:t>
            </a:r>
            <a:r>
              <a:rPr lang="en-US" b="1" dirty="0">
                <a:solidFill>
                  <a:schemeClr val="bg1"/>
                </a:solidFill>
              </a:rPr>
              <a:t> among the poorer classes in the study areas. </a:t>
            </a:r>
            <a:r>
              <a:rPr lang="en-US" b="1" dirty="0" err="1">
                <a:solidFill>
                  <a:schemeClr val="bg1"/>
                </a:solidFill>
              </a:rPr>
              <a:t>Lerche</a:t>
            </a:r>
            <a:r>
              <a:rPr lang="en-US" b="1" dirty="0">
                <a:solidFill>
                  <a:schemeClr val="bg1"/>
                </a:solidFill>
              </a:rPr>
              <a:t> also expresses some caution pointing out that landowners in Uttar Pradesh in the 1990s continue to use </a:t>
            </a:r>
            <a:r>
              <a:rPr lang="en-US" b="1" i="1" dirty="0">
                <a:solidFill>
                  <a:schemeClr val="bg1"/>
                </a:solidFill>
              </a:rPr>
              <a:t>'harsh and direct means of oppression to maintain a cheap, reliable and docile </a:t>
            </a:r>
            <a:r>
              <a:rPr lang="en-US" b="1" i="1" dirty="0" err="1">
                <a:solidFill>
                  <a:schemeClr val="bg1"/>
                </a:solidFill>
              </a:rPr>
              <a:t>labour</a:t>
            </a:r>
            <a:r>
              <a:rPr lang="en-US" b="1" i="1" dirty="0">
                <a:solidFill>
                  <a:schemeClr val="bg1"/>
                </a:solidFill>
              </a:rPr>
              <a:t> force</a:t>
            </a:r>
            <a:r>
              <a:rPr lang="en-US" b="1" dirty="0">
                <a:solidFill>
                  <a:schemeClr val="bg1"/>
                </a:solidFill>
              </a:rPr>
              <a:t>'.</a:t>
            </a:r>
            <a:endParaRPr lang="en-IN" b="1" dirty="0">
              <a:solidFill>
                <a:schemeClr val="bg1"/>
              </a:solidFill>
            </a:endParaRPr>
          </a:p>
        </p:txBody>
      </p:sp>
    </p:spTree>
    <p:extLst>
      <p:ext uri="{BB962C8B-B14F-4D97-AF65-F5344CB8AC3E}">
        <p14:creationId xmlns:p14="http://schemas.microsoft.com/office/powerpoint/2010/main" val="3175586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46A612F4-9636-FD71-37B4-6891C7152E61}"/>
              </a:ext>
            </a:extLst>
          </p:cNvPr>
          <p:cNvGrpSpPr/>
          <p:nvPr/>
        </p:nvGrpSpPr>
        <p:grpSpPr>
          <a:xfrm>
            <a:off x="1726643" y="435429"/>
            <a:ext cx="9003042" cy="765572"/>
            <a:chOff x="1726643" y="435429"/>
            <a:chExt cx="9003042" cy="765572"/>
          </a:xfrm>
        </p:grpSpPr>
        <p:sp>
          <p:nvSpPr>
            <p:cNvPr id="24" name="Rectangle: Rounded Corners 23">
              <a:extLst>
                <a:ext uri="{FF2B5EF4-FFF2-40B4-BE49-F238E27FC236}">
                  <a16:creationId xmlns:a16="http://schemas.microsoft.com/office/drawing/2014/main" id="{3770B1AF-50EA-4B04-8D16-FFD8EAD8D549}"/>
                </a:ext>
              </a:extLst>
            </p:cNvPr>
            <p:cNvSpPr/>
            <p:nvPr/>
          </p:nvSpPr>
          <p:spPr>
            <a:xfrm>
              <a:off x="1726643" y="435429"/>
              <a:ext cx="9003042" cy="765572"/>
            </a:xfrm>
            <a:prstGeom prst="roundRect">
              <a:avLst>
                <a:gd name="adj" fmla="val 50000"/>
              </a:avLst>
            </a:prstGeom>
            <a:solidFill>
              <a:schemeClr val="bg1"/>
            </a:solidFill>
            <a:ln>
              <a:noFill/>
            </a:ln>
            <a:effectLst>
              <a:innerShdw blurRad="190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D9C3D2FB-878E-4317-B67F-993A16206C10}"/>
                </a:ext>
              </a:extLst>
            </p:cNvPr>
            <p:cNvSpPr/>
            <p:nvPr/>
          </p:nvSpPr>
          <p:spPr>
            <a:xfrm>
              <a:off x="2020389" y="642425"/>
              <a:ext cx="8273839" cy="351579"/>
            </a:xfrm>
            <a:prstGeom prst="roundRect">
              <a:avLst>
                <a:gd name="adj" fmla="val 50000"/>
              </a:avLst>
            </a:prstGeom>
            <a:solidFill>
              <a:schemeClr val="bg1">
                <a:lumMod val="6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psez="http://schemas.microsoft.com/office/powerpoint/2016/sectionzoom">
        <mc:Choice Requires="psez">
          <p:graphicFrame>
            <p:nvGraphicFramePr>
              <p:cNvPr id="43" name="Section Zoom 42">
                <a:extLst>
                  <a:ext uri="{FF2B5EF4-FFF2-40B4-BE49-F238E27FC236}">
                    <a16:creationId xmlns:a16="http://schemas.microsoft.com/office/drawing/2014/main" id="{06A50F70-D9F3-1233-CEC1-3D59109B9C80}"/>
                  </a:ext>
                </a:extLst>
              </p:cNvPr>
              <p:cNvGraphicFramePr>
                <a:graphicFrameLocks noChangeAspect="1"/>
              </p:cNvGraphicFramePr>
              <p:nvPr>
                <p:extLst>
                  <p:ext uri="{D42A27DB-BD31-4B8C-83A1-F6EECF244321}">
                    <p14:modId xmlns:p14="http://schemas.microsoft.com/office/powerpoint/2010/main" val="2191743728"/>
                  </p:ext>
                </p:extLst>
              </p:nvPr>
            </p:nvGraphicFramePr>
            <p:xfrm>
              <a:off x="-2513248" y="556005"/>
              <a:ext cx="2519191" cy="7719761"/>
            </p:xfrm>
            <a:graphic>
              <a:graphicData uri="http://schemas.microsoft.com/office/powerpoint/2016/sectionzoom">
                <psez:sectionZm>
                  <psez:sectionZmObj sectionId="{9D625DF8-291F-443E-BF40-A5451F936631}">
                    <psez:zmPr id="{D9174264-3CF1-4E66-B86D-643D38DD8C10}" imageType="cover" transitionDur="1000">
                      <p166:blipFill xmlns:p166="http://schemas.microsoft.com/office/powerpoint/2016/6/main">
                        <a:blip r:embed="rId2">
                          <a:extLst>
                            <a:ext uri="{28A0092B-C50C-407E-A947-70E740481C1C}">
                              <a14:useLocalDpi xmlns:a14="http://schemas.microsoft.com/office/drawing/2010/main" val="0"/>
                            </a:ext>
                          </a:extLst>
                        </a:blip>
                        <a:stretch>
                          <a:fillRect/>
                        </a:stretch>
                      </p166:blipFill>
                      <p166:spPr xmlns:p166="http://schemas.microsoft.com/office/powerpoint/2016/6/main">
                        <a:xfrm>
                          <a:off x="0" y="0"/>
                          <a:ext cx="2519191" cy="7719761"/>
                        </a:xfrm>
                        <a:prstGeom prst="rect">
                          <a:avLst/>
                        </a:prstGeom>
                        <a:ln w="3175">
                          <a:solidFill>
                            <a:prstClr val="ltGray"/>
                          </a:solidFill>
                        </a:ln>
                      </p166:spPr>
                    </psez:zmPr>
                  </psez:sectionZmObj>
                </psez:sectionZm>
              </a:graphicData>
            </a:graphic>
          </p:graphicFrame>
        </mc:Choice>
        <mc:Fallback xmlns="">
          <p:pic>
            <p:nvPicPr>
              <p:cNvPr id="43" name="Section Zoom 42">
                <a:hlinkClick r:id="rId3" action="ppaction://hlinksldjump"/>
                <a:extLst>
                  <a:ext uri="{FF2B5EF4-FFF2-40B4-BE49-F238E27FC236}">
                    <a16:creationId xmlns:a16="http://schemas.microsoft.com/office/drawing/2014/main" id="{06A50F70-D9F3-1233-CEC1-3D59109B9C80}"/>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2513248" y="556005"/>
                <a:ext cx="2519191" cy="7719761"/>
              </a:xfrm>
              <a:prstGeom prst="rect">
                <a:avLst/>
              </a:prstGeom>
              <a:ln w="3175">
                <a:solidFill>
                  <a:prstClr val="ltGray"/>
                </a:solidFill>
              </a:ln>
            </p:spPr>
          </p:pic>
        </mc:Fallback>
      </mc:AlternateContent>
    </p:spTree>
    <p:extLst>
      <p:ext uri="{BB962C8B-B14F-4D97-AF65-F5344CB8AC3E}">
        <p14:creationId xmlns:p14="http://schemas.microsoft.com/office/powerpoint/2010/main" val="648325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677B03-6A3F-FE66-8472-8EA33D8CBF6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colorTemperature colorTemp="53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0" y="0"/>
            <a:ext cx="12223247" cy="6858000"/>
          </a:xfrm>
          <a:prstGeom prst="rect">
            <a:avLst/>
          </a:prstGeom>
        </p:spPr>
      </p:pic>
      <p:sp>
        <p:nvSpPr>
          <p:cNvPr id="2" name="Title 1">
            <a:extLst>
              <a:ext uri="{FF2B5EF4-FFF2-40B4-BE49-F238E27FC236}">
                <a16:creationId xmlns:a16="http://schemas.microsoft.com/office/drawing/2014/main" id="{43F1834A-950C-CFC0-1213-9411322E9F59}"/>
              </a:ext>
            </a:extLst>
          </p:cNvPr>
          <p:cNvSpPr>
            <a:spLocks noGrp="1"/>
          </p:cNvSpPr>
          <p:nvPr>
            <p:ph type="title"/>
          </p:nvPr>
        </p:nvSpPr>
        <p:spPr/>
        <p:txBody>
          <a:bodyPr/>
          <a:lstStyle/>
          <a:p>
            <a:pPr algn="ctr"/>
            <a:r>
              <a:rPr lang="en-IN" u="sng" dirty="0">
                <a:solidFill>
                  <a:schemeClr val="bg1"/>
                </a:solidFill>
                <a:effectLst>
                  <a:outerShdw blurRad="38100" dist="38100" dir="2700000" algn="tl">
                    <a:srgbClr val="000000">
                      <a:alpha val="43137"/>
                    </a:srgbClr>
                  </a:outerShdw>
                </a:effectLst>
                <a:latin typeface="Algerian" panose="04020705040A02060702" pitchFamily="82" charset="0"/>
              </a:rPr>
              <a:t>Bihar</a:t>
            </a:r>
          </a:p>
        </p:txBody>
      </p:sp>
      <p:sp>
        <p:nvSpPr>
          <p:cNvPr id="3" name="Content Placeholder 2">
            <a:extLst>
              <a:ext uri="{FF2B5EF4-FFF2-40B4-BE49-F238E27FC236}">
                <a16:creationId xmlns:a16="http://schemas.microsoft.com/office/drawing/2014/main" id="{8375E9C7-1575-5BAE-E104-89B4277CEC11}"/>
              </a:ext>
            </a:extLst>
          </p:cNvPr>
          <p:cNvSpPr>
            <a:spLocks noGrp="1"/>
          </p:cNvSpPr>
          <p:nvPr>
            <p:ph idx="1"/>
          </p:nvPr>
        </p:nvSpPr>
        <p:spPr>
          <a:xfrm>
            <a:off x="334537" y="1538868"/>
            <a:ext cx="11519209" cy="4638095"/>
          </a:xfrm>
        </p:spPr>
        <p:txBody>
          <a:bodyPr/>
          <a:lstStyle/>
          <a:p>
            <a:pPr algn="just">
              <a:buFont typeface="Wingdings" panose="05000000000000000000" pitchFamily="2" charset="2"/>
              <a:buChar char="§"/>
            </a:pPr>
            <a:r>
              <a:rPr lang="en-US" b="1" dirty="0">
                <a:solidFill>
                  <a:schemeClr val="bg1"/>
                </a:solidFill>
                <a:effectLst>
                  <a:outerShdw blurRad="38100" dist="38100" dir="2700000" algn="tl">
                    <a:srgbClr val="000000">
                      <a:alpha val="43137"/>
                    </a:srgbClr>
                  </a:outerShdw>
                </a:effectLst>
              </a:rPr>
              <a:t>Wilson considers the struggle of landless </a:t>
            </a:r>
            <a:r>
              <a:rPr lang="en-US" b="1" dirty="0" err="1">
                <a:solidFill>
                  <a:schemeClr val="bg1"/>
                </a:solidFill>
                <a:effectLst>
                  <a:outerShdw blurRad="38100" dist="38100" dir="2700000" algn="tl">
                    <a:srgbClr val="000000">
                      <a:alpha val="43137"/>
                    </a:srgbClr>
                  </a:outerShdw>
                </a:effectLst>
              </a:rPr>
              <a:t>labourers</a:t>
            </a:r>
            <a:r>
              <a:rPr lang="en-US" b="1" dirty="0">
                <a:solidFill>
                  <a:schemeClr val="bg1"/>
                </a:solidFill>
                <a:effectLst>
                  <a:outerShdw blurRad="38100" dist="38100" dir="2700000" algn="tl">
                    <a:srgbClr val="000000">
                      <a:alpha val="43137"/>
                    </a:srgbClr>
                  </a:outerShdw>
                </a:effectLst>
              </a:rPr>
              <a:t> and small cultivators.</a:t>
            </a:r>
          </a:p>
          <a:p>
            <a:pPr algn="just">
              <a:buFont typeface="Wingdings" panose="05000000000000000000" pitchFamily="2" charset="2"/>
              <a:buChar char="§"/>
            </a:pPr>
            <a:r>
              <a:rPr lang="en-US" b="1" dirty="0">
                <a:solidFill>
                  <a:schemeClr val="bg1"/>
                </a:solidFill>
                <a:effectLst>
                  <a:outerShdw blurRad="38100" dist="38100" dir="2700000" algn="tl">
                    <a:srgbClr val="000000">
                      <a:alpha val="43137"/>
                    </a:srgbClr>
                  </a:outerShdw>
                </a:effectLst>
              </a:rPr>
              <a:t>He finds that an initial spurt of capital accumulation among a section of larger landowners employing wage </a:t>
            </a:r>
            <a:r>
              <a:rPr lang="en-US" b="1" dirty="0" err="1">
                <a:solidFill>
                  <a:schemeClr val="bg1"/>
                </a:solidFill>
                <a:effectLst>
                  <a:outerShdw blurRad="38100" dist="38100" dir="2700000" algn="tl">
                    <a:srgbClr val="000000">
                      <a:alpha val="43137"/>
                    </a:srgbClr>
                  </a:outerShdw>
                </a:effectLst>
              </a:rPr>
              <a:t>labour</a:t>
            </a:r>
            <a:r>
              <a:rPr lang="en-US" b="1" dirty="0">
                <a:solidFill>
                  <a:schemeClr val="bg1"/>
                </a:solidFill>
                <a:effectLst>
                  <a:outerShdw blurRad="38100" dist="38100" dir="2700000" algn="tl">
                    <a:srgbClr val="000000">
                      <a:alpha val="43137"/>
                    </a:srgbClr>
                  </a:outerShdw>
                </a:effectLst>
              </a:rPr>
              <a:t> provided the catalyst for the emergence in the late 1970s of an </a:t>
            </a:r>
            <a:r>
              <a:rPr lang="en-US" b="1" dirty="0" err="1">
                <a:solidFill>
                  <a:schemeClr val="bg1"/>
                </a:solidFill>
                <a:effectLst>
                  <a:outerShdw blurRad="38100" dist="38100" dir="2700000" algn="tl">
                    <a:srgbClr val="000000">
                      <a:alpha val="43137"/>
                    </a:srgbClr>
                  </a:outerShdw>
                </a:effectLst>
              </a:rPr>
              <a:t>organised</a:t>
            </a:r>
            <a:r>
              <a:rPr lang="en-US" b="1" dirty="0">
                <a:solidFill>
                  <a:schemeClr val="bg1"/>
                </a:solidFill>
                <a:effectLst>
                  <a:outerShdw blurRad="38100" dist="38100" dir="2700000" algn="tl">
                    <a:srgbClr val="000000">
                      <a:alpha val="43137"/>
                    </a:srgbClr>
                  </a:outerShdw>
                </a:effectLst>
              </a:rPr>
              <a:t> movement of mainly </a:t>
            </a:r>
            <a:r>
              <a:rPr lang="en-US" b="1" dirty="0" err="1">
                <a:solidFill>
                  <a:schemeClr val="bg1"/>
                </a:solidFill>
                <a:effectLst>
                  <a:outerShdw blurRad="38100" dist="38100" dir="2700000" algn="tl">
                    <a:srgbClr val="000000">
                      <a:alpha val="43137"/>
                    </a:srgbClr>
                  </a:outerShdw>
                </a:effectLst>
              </a:rPr>
              <a:t>dalit</a:t>
            </a:r>
            <a:r>
              <a:rPr lang="en-US" b="1" dirty="0">
                <a:solidFill>
                  <a:schemeClr val="bg1"/>
                </a:solidFill>
                <a:effectLst>
                  <a:outerShdw blurRad="38100" dist="38100" dir="2700000" algn="tl">
                    <a:srgbClr val="000000">
                      <a:alpha val="43137"/>
                    </a:srgbClr>
                  </a:outerShdw>
                </a:effectLst>
              </a:rPr>
              <a:t> agricultural </a:t>
            </a:r>
            <a:r>
              <a:rPr lang="en-US" b="1" dirty="0" err="1">
                <a:solidFill>
                  <a:schemeClr val="bg1"/>
                </a:solidFill>
                <a:effectLst>
                  <a:outerShdw blurRad="38100" dist="38100" dir="2700000" algn="tl">
                    <a:srgbClr val="000000">
                      <a:alpha val="43137"/>
                    </a:srgbClr>
                  </a:outerShdw>
                </a:effectLst>
              </a:rPr>
              <a:t>labourers</a:t>
            </a:r>
            <a:r>
              <a:rPr lang="en-US" b="1" dirty="0">
                <a:solidFill>
                  <a:schemeClr val="bg1"/>
                </a:solidFill>
                <a:effectLst>
                  <a:outerShdw blurRad="38100" dist="38100" dir="2700000" algn="tl">
                    <a:srgbClr val="000000">
                      <a:alpha val="43137"/>
                    </a:srgbClr>
                  </a:outerShdw>
                </a:effectLst>
              </a:rPr>
              <a:t>.</a:t>
            </a:r>
          </a:p>
          <a:p>
            <a:pPr algn="just">
              <a:buFont typeface="Wingdings" panose="05000000000000000000" pitchFamily="2" charset="2"/>
              <a:buChar char="§"/>
            </a:pPr>
            <a:r>
              <a:rPr lang="en-US" b="1" dirty="0">
                <a:solidFill>
                  <a:schemeClr val="bg1"/>
                </a:solidFill>
                <a:effectLst>
                  <a:outerShdw blurRad="38100" dist="38100" dir="2700000" algn="tl">
                    <a:srgbClr val="000000">
                      <a:alpha val="43137"/>
                    </a:srgbClr>
                  </a:outerShdw>
                </a:effectLst>
              </a:rPr>
              <a:t> This movement has continued to develop despite a subsequent slowing down of the process of accumulation in agriculture in the face of constraints rooted in the agrarian structure itself and the nature of State power in Bihar. </a:t>
            </a:r>
            <a:endParaRPr lang="en-IN" b="1" dirty="0">
              <a:solidFill>
                <a:schemeClr val="bg1"/>
              </a:solidFill>
              <a:effectLst>
                <a:outerShdw blurRad="38100" dist="38100" dir="2700000" algn="tl">
                  <a:srgbClr val="000000">
                    <a:alpha val="43137"/>
                  </a:srgbClr>
                </a:outerShdw>
              </a:effectLst>
            </a:endParaRPr>
          </a:p>
          <a:p>
            <a:pPr algn="just">
              <a:buFont typeface="Wingdings" panose="05000000000000000000" pitchFamily="2" charset="2"/>
              <a:buChar char="§"/>
            </a:pPr>
            <a:endParaRPr lang="en-IN"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20744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3012B2-D4FF-50C7-3E07-9344AD52AB1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colorTemperature colorTemp="53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0" y="0"/>
            <a:ext cx="12223247" cy="6858000"/>
          </a:xfrm>
          <a:prstGeom prst="rect">
            <a:avLst/>
          </a:prstGeom>
        </p:spPr>
      </p:pic>
      <p:sp>
        <p:nvSpPr>
          <p:cNvPr id="2" name="Title 1">
            <a:extLst>
              <a:ext uri="{FF2B5EF4-FFF2-40B4-BE49-F238E27FC236}">
                <a16:creationId xmlns:a16="http://schemas.microsoft.com/office/drawing/2014/main" id="{B2B4FEAA-FD06-6055-42B1-35BA79720DB4}"/>
              </a:ext>
            </a:extLst>
          </p:cNvPr>
          <p:cNvSpPr>
            <a:spLocks noGrp="1"/>
          </p:cNvSpPr>
          <p:nvPr>
            <p:ph type="title"/>
          </p:nvPr>
        </p:nvSpPr>
        <p:spPr/>
        <p:txBody>
          <a:bodyPr/>
          <a:lstStyle/>
          <a:p>
            <a:pPr algn="ctr"/>
            <a:r>
              <a:rPr lang="en-IN" u="sng" dirty="0">
                <a:solidFill>
                  <a:schemeClr val="bg1"/>
                </a:solidFill>
                <a:effectLst>
                  <a:outerShdw blurRad="38100" dist="38100" dir="2700000" algn="tl">
                    <a:srgbClr val="000000">
                      <a:alpha val="43137"/>
                    </a:srgbClr>
                  </a:outerShdw>
                </a:effectLst>
                <a:latin typeface="Algerian" panose="04020705040A02060702" pitchFamily="82" charset="0"/>
              </a:rPr>
              <a:t>Bihar</a:t>
            </a:r>
            <a:endParaRPr lang="en-IN" dirty="0">
              <a:solidFill>
                <a:schemeClr val="bg1"/>
              </a:solidFill>
            </a:endParaRPr>
          </a:p>
        </p:txBody>
      </p:sp>
      <p:sp>
        <p:nvSpPr>
          <p:cNvPr id="3" name="Content Placeholder 2">
            <a:extLst>
              <a:ext uri="{FF2B5EF4-FFF2-40B4-BE49-F238E27FC236}">
                <a16:creationId xmlns:a16="http://schemas.microsoft.com/office/drawing/2014/main" id="{00B06510-F916-ED0F-75A6-D37D8BBBB36C}"/>
              </a:ext>
            </a:extLst>
          </p:cNvPr>
          <p:cNvSpPr>
            <a:spLocks noGrp="1"/>
          </p:cNvSpPr>
          <p:nvPr>
            <p:ph idx="1"/>
          </p:nvPr>
        </p:nvSpPr>
        <p:spPr>
          <a:xfrm>
            <a:off x="356839" y="1825625"/>
            <a:ext cx="11496907" cy="4351338"/>
          </a:xfrm>
        </p:spPr>
        <p:txBody>
          <a:bodyPr/>
          <a:lstStyle/>
          <a:p>
            <a:pPr marL="0" indent="0" algn="just">
              <a:buNone/>
            </a:pPr>
            <a:r>
              <a:rPr lang="en-US" b="1" u="sng" dirty="0">
                <a:solidFill>
                  <a:schemeClr val="bg1"/>
                </a:solidFill>
                <a:effectLst>
                  <a:outerShdw blurRad="38100" dist="38100" dir="2700000" algn="tl">
                    <a:srgbClr val="000000">
                      <a:alpha val="43137"/>
                    </a:srgbClr>
                  </a:outerShdw>
                </a:effectLst>
              </a:rPr>
              <a:t>Role of State:</a:t>
            </a:r>
          </a:p>
          <a:p>
            <a:pPr marL="0" indent="0" algn="just">
              <a:buNone/>
            </a:pPr>
            <a:r>
              <a:rPr lang="en-US" b="1" dirty="0">
                <a:solidFill>
                  <a:schemeClr val="bg1"/>
                </a:solidFill>
                <a:effectLst>
                  <a:outerShdw blurRad="38100" dist="38100" dir="2700000" algn="tl">
                    <a:srgbClr val="000000">
                      <a:alpha val="43137"/>
                    </a:srgbClr>
                  </a:outerShdw>
                </a:effectLst>
              </a:rPr>
              <a:t>We see a far less positive role of the state in Bihar. There are no positive role of poverty alleviation </a:t>
            </a:r>
            <a:r>
              <a:rPr lang="en-US" b="1" dirty="0" err="1">
                <a:solidFill>
                  <a:schemeClr val="bg1"/>
                </a:solidFill>
                <a:effectLst>
                  <a:outerShdw blurRad="38100" dist="38100" dir="2700000" algn="tl">
                    <a:srgbClr val="000000">
                      <a:alpha val="43137"/>
                    </a:srgbClr>
                  </a:outerShdw>
                </a:effectLst>
              </a:rPr>
              <a:t>programmes</a:t>
            </a:r>
            <a:r>
              <a:rPr lang="en-US" b="1" dirty="0">
                <a:solidFill>
                  <a:schemeClr val="bg1"/>
                </a:solidFill>
                <a:effectLst>
                  <a:outerShdw blurRad="38100" dist="38100" dir="2700000" algn="tl">
                    <a:srgbClr val="000000">
                      <a:alpha val="43137"/>
                    </a:srgbClr>
                  </a:outerShdw>
                </a:effectLst>
              </a:rPr>
              <a:t> mentioned by Wilson.</a:t>
            </a:r>
          </a:p>
          <a:p>
            <a:pPr marL="0" indent="0" algn="just">
              <a:buNone/>
            </a:pPr>
            <a:r>
              <a:rPr lang="en-US" b="1" u="sng" dirty="0">
                <a:solidFill>
                  <a:schemeClr val="bg1"/>
                </a:solidFill>
                <a:effectLst>
                  <a:outerShdw blurRad="38100" dist="38100" dir="2700000" algn="tl">
                    <a:srgbClr val="000000">
                      <a:alpha val="43137"/>
                    </a:srgbClr>
                  </a:outerShdw>
                </a:effectLst>
              </a:rPr>
              <a:t>Limitations inherent in </a:t>
            </a:r>
            <a:r>
              <a:rPr lang="en-US" b="1" u="sng" dirty="0" err="1">
                <a:solidFill>
                  <a:schemeClr val="bg1"/>
                </a:solidFill>
                <a:effectLst>
                  <a:outerShdw blurRad="38100" dist="38100" dir="2700000" algn="tl">
                    <a:srgbClr val="000000">
                      <a:alpha val="43137"/>
                    </a:srgbClr>
                  </a:outerShdw>
                </a:effectLst>
              </a:rPr>
              <a:t>emacipatory</a:t>
            </a:r>
            <a:r>
              <a:rPr lang="en-US" b="1" u="sng" dirty="0">
                <a:solidFill>
                  <a:schemeClr val="bg1"/>
                </a:solidFill>
                <a:effectLst>
                  <a:outerShdw blurRad="38100" dist="38100" dir="2700000" algn="tl">
                    <a:srgbClr val="000000">
                      <a:alpha val="43137"/>
                    </a:srgbClr>
                  </a:outerShdw>
                </a:effectLst>
              </a:rPr>
              <a:t> process:</a:t>
            </a:r>
          </a:p>
          <a:p>
            <a:pPr marL="0" indent="0" algn="just">
              <a:buNone/>
            </a:pPr>
            <a:r>
              <a:rPr lang="en-US" b="1" dirty="0">
                <a:solidFill>
                  <a:schemeClr val="bg1"/>
                </a:solidFill>
                <a:effectLst>
                  <a:outerShdw blurRad="38100" dist="38100" dir="2700000" algn="tl">
                    <a:srgbClr val="000000">
                      <a:alpha val="43137"/>
                    </a:srgbClr>
                  </a:outerShdw>
                </a:effectLst>
              </a:rPr>
              <a:t>Wilson reminds us of the continuing stranglehold of the dominant classes over rural society in Bihar, now deploying criminal gangs against landless </a:t>
            </a:r>
            <a:r>
              <a:rPr lang="en-US" b="1" dirty="0" err="1">
                <a:solidFill>
                  <a:schemeClr val="bg1"/>
                </a:solidFill>
                <a:effectLst>
                  <a:outerShdw blurRad="38100" dist="38100" dir="2700000" algn="tl">
                    <a:srgbClr val="000000">
                      <a:alpha val="43137"/>
                    </a:srgbClr>
                  </a:outerShdw>
                </a:effectLst>
              </a:rPr>
              <a:t>labourers</a:t>
            </a:r>
            <a:r>
              <a:rPr lang="en-US" b="1" dirty="0">
                <a:solidFill>
                  <a:schemeClr val="bg1"/>
                </a:solidFill>
                <a:effectLst>
                  <a:outerShdw blurRad="38100" dist="38100" dir="2700000" algn="tl">
                    <a:srgbClr val="000000">
                      <a:alpha val="43137"/>
                    </a:srgbClr>
                  </a:outerShdw>
                </a:effectLst>
              </a:rPr>
              <a:t>. </a:t>
            </a:r>
            <a:endParaRPr lang="en-IN" b="1" dirty="0">
              <a:solidFill>
                <a:schemeClr val="bg1"/>
              </a:solidFill>
              <a:effectLst>
                <a:outerShdw blurRad="38100" dist="38100" dir="2700000" algn="tl">
                  <a:srgbClr val="000000">
                    <a:alpha val="43137"/>
                  </a:srgbClr>
                </a:outerShdw>
              </a:effectLst>
            </a:endParaRPr>
          </a:p>
          <a:p>
            <a:pPr algn="just"/>
            <a:endParaRPr lang="en-US" b="1" dirty="0">
              <a:solidFill>
                <a:schemeClr val="bg1"/>
              </a:solidFill>
              <a:effectLst>
                <a:outerShdw blurRad="38100" dist="38100" dir="2700000" algn="tl">
                  <a:srgbClr val="000000">
                    <a:alpha val="43137"/>
                  </a:srgbClr>
                </a:outerShdw>
              </a:effectLst>
            </a:endParaRPr>
          </a:p>
          <a:p>
            <a:pPr algn="just"/>
            <a:endParaRPr lang="en-IN"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73866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83DA0F8-1D9C-599C-44FD-C0C34223D4CC}"/>
              </a:ext>
            </a:extLst>
          </p:cNvPr>
          <p:cNvPicPr>
            <a:picLocks noChangeAspect="1"/>
          </p:cNvPicPr>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2" name="Title 1">
            <a:extLst>
              <a:ext uri="{FF2B5EF4-FFF2-40B4-BE49-F238E27FC236}">
                <a16:creationId xmlns:a16="http://schemas.microsoft.com/office/drawing/2014/main" id="{60F74FEA-F985-7217-1E87-EFF8EAEC24D8}"/>
              </a:ext>
            </a:extLst>
          </p:cNvPr>
          <p:cNvSpPr>
            <a:spLocks noGrp="1"/>
          </p:cNvSpPr>
          <p:nvPr>
            <p:ph type="title"/>
          </p:nvPr>
        </p:nvSpPr>
        <p:spPr/>
        <p:txBody>
          <a:bodyPr>
            <a:normAutofit/>
          </a:bodyPr>
          <a:lstStyle/>
          <a:p>
            <a:pPr algn="ctr"/>
            <a:r>
              <a:rPr lang="en-IN" sz="4800" u="sng" dirty="0">
                <a:solidFill>
                  <a:srgbClr val="002060"/>
                </a:solidFill>
                <a:effectLst>
                  <a:outerShdw blurRad="38100" dist="38100" dir="2700000" algn="tl">
                    <a:srgbClr val="000000">
                      <a:alpha val="43137"/>
                    </a:srgbClr>
                  </a:outerShdw>
                </a:effectLst>
                <a:latin typeface="Algerian" panose="04020705040A02060702" pitchFamily="82" charset="0"/>
              </a:rPr>
              <a:t>Haryana</a:t>
            </a:r>
          </a:p>
        </p:txBody>
      </p:sp>
      <p:sp>
        <p:nvSpPr>
          <p:cNvPr id="3" name="Content Placeholder 2">
            <a:extLst>
              <a:ext uri="{FF2B5EF4-FFF2-40B4-BE49-F238E27FC236}">
                <a16:creationId xmlns:a16="http://schemas.microsoft.com/office/drawing/2014/main" id="{D7D71B3D-28D6-A547-67CF-6872D8C126D7}"/>
              </a:ext>
            </a:extLst>
          </p:cNvPr>
          <p:cNvSpPr>
            <a:spLocks noGrp="1"/>
          </p:cNvSpPr>
          <p:nvPr>
            <p:ph idx="1"/>
          </p:nvPr>
        </p:nvSpPr>
        <p:spPr>
          <a:xfrm>
            <a:off x="330925" y="1550126"/>
            <a:ext cx="11530148" cy="4606834"/>
          </a:xfrm>
        </p:spPr>
        <p:txBody>
          <a:bodyPr>
            <a:normAutofit fontScale="92500"/>
          </a:bodyPr>
          <a:lstStyle/>
          <a:p>
            <a:pPr algn="just">
              <a:buFont typeface="Wingdings" panose="05000000000000000000" pitchFamily="2" charset="2"/>
              <a:buChar char="§"/>
            </a:pPr>
            <a:r>
              <a:rPr lang="en-US" b="1" dirty="0">
                <a:solidFill>
                  <a:schemeClr val="bg1"/>
                </a:solidFill>
                <a:effectLst>
                  <a:outerShdw blurRad="38100" dist="38100" dir="2700000" algn="tl">
                    <a:srgbClr val="000000">
                      <a:alpha val="43137"/>
                    </a:srgbClr>
                  </a:outerShdw>
                </a:effectLst>
              </a:rPr>
              <a:t>Agricultural </a:t>
            </a:r>
            <a:r>
              <a:rPr lang="en-US" b="1" dirty="0" err="1">
                <a:solidFill>
                  <a:schemeClr val="bg1"/>
                </a:solidFill>
                <a:effectLst>
                  <a:outerShdw blurRad="38100" dist="38100" dir="2700000" algn="tl">
                    <a:srgbClr val="000000">
                      <a:alpha val="43137"/>
                    </a:srgbClr>
                  </a:outerShdw>
                </a:effectLst>
              </a:rPr>
              <a:t>labourers</a:t>
            </a:r>
            <a:r>
              <a:rPr lang="en-US" b="1" dirty="0">
                <a:solidFill>
                  <a:schemeClr val="bg1"/>
                </a:solidFill>
                <a:effectLst>
                  <a:outerShdw blurRad="38100" dist="38100" dir="2700000" algn="tl">
                    <a:srgbClr val="000000">
                      <a:alpha val="43137"/>
                    </a:srgbClr>
                  </a:outerShdw>
                </a:effectLst>
              </a:rPr>
              <a:t> would appear to have been least assertive in Haryana, one of the most agriculturally prosperous and dynamic of all Indian states. </a:t>
            </a:r>
          </a:p>
          <a:p>
            <a:pPr algn="just">
              <a:buFont typeface="Wingdings" panose="05000000000000000000" pitchFamily="2" charset="2"/>
              <a:buChar char="§"/>
            </a:pPr>
            <a:r>
              <a:rPr lang="en-US" b="1" dirty="0">
                <a:solidFill>
                  <a:schemeClr val="bg1"/>
                </a:solidFill>
                <a:effectLst>
                  <a:outerShdw blurRad="38100" dist="38100" dir="2700000" algn="tl">
                    <a:srgbClr val="000000">
                      <a:alpha val="43137"/>
                    </a:srgbClr>
                  </a:outerShdw>
                </a:effectLst>
              </a:rPr>
              <a:t>Here we may identify a divergent element. </a:t>
            </a:r>
          </a:p>
          <a:p>
            <a:pPr algn="just">
              <a:buFont typeface="Wingdings" panose="05000000000000000000" pitchFamily="2" charset="2"/>
              <a:buChar char="§"/>
            </a:pPr>
            <a:r>
              <a:rPr lang="en-US" b="1" dirty="0">
                <a:solidFill>
                  <a:schemeClr val="bg1"/>
                </a:solidFill>
                <a:effectLst>
                  <a:outerShdw blurRad="38100" dist="38100" dir="2700000" algn="tl">
                    <a:srgbClr val="000000">
                      <a:alpha val="43137"/>
                    </a:srgbClr>
                  </a:outerShdw>
                </a:effectLst>
              </a:rPr>
              <a:t>It is unique in the timing of militant farmers' agitations, which took place in Haryana during the 1990s, whereas elsewhere in north and north-west India these peaked a decade earlier.</a:t>
            </a:r>
          </a:p>
          <a:p>
            <a:pPr algn="just">
              <a:buFont typeface="Wingdings" panose="05000000000000000000" pitchFamily="2" charset="2"/>
              <a:buChar char="§"/>
            </a:pPr>
            <a:r>
              <a:rPr lang="en-US" b="1" dirty="0">
                <a:solidFill>
                  <a:schemeClr val="bg1"/>
                </a:solidFill>
                <a:effectLst>
                  <a:outerShdw blurRad="38100" dist="38100" dir="2700000" algn="tl">
                    <a:srgbClr val="000000">
                      <a:alpha val="43137"/>
                    </a:srgbClr>
                  </a:outerShdw>
                </a:effectLst>
              </a:rPr>
              <a:t>Those militant farmers' agitations were pursued in the name of all peasants and agricultural </a:t>
            </a:r>
            <a:r>
              <a:rPr lang="en-US" b="1" dirty="0" err="1">
                <a:solidFill>
                  <a:schemeClr val="bg1"/>
                </a:solidFill>
                <a:effectLst>
                  <a:outerShdw blurRad="38100" dist="38100" dir="2700000" algn="tl">
                    <a:srgbClr val="000000">
                      <a:alpha val="43137"/>
                    </a:srgbClr>
                  </a:outerShdw>
                </a:effectLst>
              </a:rPr>
              <a:t>labourers</a:t>
            </a:r>
            <a:r>
              <a:rPr lang="en-US" b="1" dirty="0">
                <a:solidFill>
                  <a:schemeClr val="bg1"/>
                </a:solidFill>
                <a:effectLst>
                  <a:outerShdw blurRad="38100" dist="38100" dir="2700000" algn="tl">
                    <a:srgbClr val="000000">
                      <a:alpha val="43137"/>
                    </a:srgbClr>
                  </a:outerShdw>
                </a:effectLst>
              </a:rPr>
              <a:t>, yet to the extent that they were successful they were very predominantly so for rich peasants and capitalist farmers. </a:t>
            </a:r>
          </a:p>
          <a:p>
            <a:pPr algn="just">
              <a:buFont typeface="Wingdings" panose="05000000000000000000" pitchFamily="2" charset="2"/>
              <a:buChar char="§"/>
            </a:pPr>
            <a:r>
              <a:rPr lang="en-US" b="1" dirty="0">
                <a:solidFill>
                  <a:schemeClr val="bg1"/>
                </a:solidFill>
                <a:effectLst>
                  <a:outerShdw blurRad="38100" dist="38100" dir="2700000" algn="tl">
                    <a:srgbClr val="000000">
                      <a:alpha val="43137"/>
                    </a:srgbClr>
                  </a:outerShdw>
                </a:effectLst>
              </a:rPr>
              <a:t>Indeed, in rural Haryana dominant classes have gained remarkable control over </a:t>
            </a:r>
            <a:r>
              <a:rPr lang="en-US" b="1" dirty="0" err="1">
                <a:solidFill>
                  <a:schemeClr val="bg1"/>
                </a:solidFill>
                <a:effectLst>
                  <a:outerShdw blurRad="38100" dist="38100" dir="2700000" algn="tl">
                    <a:srgbClr val="000000">
                      <a:alpha val="43137"/>
                    </a:srgbClr>
                  </a:outerShdw>
                </a:effectLst>
              </a:rPr>
              <a:t>labour</a:t>
            </a:r>
            <a:r>
              <a:rPr lang="en-US" b="1" dirty="0">
                <a:solidFill>
                  <a:schemeClr val="bg1"/>
                </a:solidFill>
                <a:effectLst>
                  <a:outerShdw blurRad="38100" dist="38100" dir="2700000" algn="tl">
                    <a:srgbClr val="000000">
                      <a:alpha val="43137"/>
                    </a:srgbClr>
                  </a:outerShdw>
                </a:effectLst>
              </a:rPr>
              <a:t> processes, remarkably because it has been so weakly contested.</a:t>
            </a:r>
            <a:endParaRPr lang="en-IN"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35470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B0717C-22F6-011E-4BA0-DFA1807E15B9}"/>
              </a:ext>
            </a:extLst>
          </p:cNvPr>
          <p:cNvPicPr>
            <a:picLocks noChangeAspect="1"/>
          </p:cNvPicPr>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2" name="Title 1">
            <a:extLst>
              <a:ext uri="{FF2B5EF4-FFF2-40B4-BE49-F238E27FC236}">
                <a16:creationId xmlns:a16="http://schemas.microsoft.com/office/drawing/2014/main" id="{525ED797-5EA7-9D4C-D842-02ECE5022E13}"/>
              </a:ext>
            </a:extLst>
          </p:cNvPr>
          <p:cNvSpPr>
            <a:spLocks noGrp="1"/>
          </p:cNvSpPr>
          <p:nvPr>
            <p:ph type="title"/>
          </p:nvPr>
        </p:nvSpPr>
        <p:spPr/>
        <p:txBody>
          <a:bodyPr>
            <a:normAutofit/>
          </a:bodyPr>
          <a:lstStyle/>
          <a:p>
            <a:pPr algn="ctr"/>
            <a:r>
              <a:rPr lang="en-IN" sz="4800" u="sng" dirty="0">
                <a:solidFill>
                  <a:srgbClr val="002060"/>
                </a:solidFill>
                <a:effectLst>
                  <a:outerShdw blurRad="38100" dist="38100" dir="2700000" algn="tl">
                    <a:srgbClr val="000000">
                      <a:alpha val="43137"/>
                    </a:srgbClr>
                  </a:outerShdw>
                </a:effectLst>
                <a:latin typeface="Algerian" panose="04020705040A02060702" pitchFamily="82" charset="0"/>
              </a:rPr>
              <a:t>Haryana</a:t>
            </a:r>
            <a:endParaRPr lang="en-IN" sz="4800" b="1" u="sng" dirty="0">
              <a:solidFill>
                <a:srgbClr val="00206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A109A320-67A5-5DA1-5D53-F2FB0199EED9}"/>
              </a:ext>
            </a:extLst>
          </p:cNvPr>
          <p:cNvSpPr>
            <a:spLocks noGrp="1"/>
          </p:cNvSpPr>
          <p:nvPr>
            <p:ph idx="1"/>
          </p:nvPr>
        </p:nvSpPr>
        <p:spPr>
          <a:xfrm>
            <a:off x="330818" y="1289653"/>
            <a:ext cx="11530361" cy="4486275"/>
          </a:xfrm>
        </p:spPr>
        <p:txBody>
          <a:bodyPr>
            <a:normAutofit fontScale="92500" lnSpcReduction="20000"/>
          </a:bodyPr>
          <a:lstStyle/>
          <a:p>
            <a:pPr marL="0" indent="0" algn="just">
              <a:buNone/>
            </a:pPr>
            <a:endParaRPr lang="en-US" b="1" dirty="0">
              <a:solidFill>
                <a:schemeClr val="bg1"/>
              </a:solidFill>
            </a:endParaRPr>
          </a:p>
          <a:p>
            <a:pPr marL="0" indent="0" algn="just">
              <a:buNone/>
            </a:pPr>
            <a:r>
              <a:rPr lang="en-US" b="1" u="sng" dirty="0">
                <a:solidFill>
                  <a:schemeClr val="bg1"/>
                </a:solidFill>
              </a:rPr>
              <a:t>Role of State:</a:t>
            </a:r>
          </a:p>
          <a:p>
            <a:pPr marL="0" indent="0" algn="just">
              <a:buNone/>
            </a:pPr>
            <a:r>
              <a:rPr lang="en-US" b="1" dirty="0">
                <a:solidFill>
                  <a:schemeClr val="bg1"/>
                </a:solidFill>
              </a:rPr>
              <a:t>In Haryana, Bhalla stresses that it is noteworthy that whatever victories were won, were won largely through the intermediation of governments - central, state or local. No major agricultural workers' union victories were recorded in Haryana which emerged from direct confrontations of agricultural </a:t>
            </a:r>
            <a:r>
              <a:rPr lang="en-US" b="1" dirty="0" err="1">
                <a:solidFill>
                  <a:schemeClr val="bg1"/>
                </a:solidFill>
              </a:rPr>
              <a:t>labourers</a:t>
            </a:r>
            <a:r>
              <a:rPr lang="en-US" b="1" dirty="0">
                <a:solidFill>
                  <a:schemeClr val="bg1"/>
                </a:solidFill>
              </a:rPr>
              <a:t> with their employers’.</a:t>
            </a:r>
          </a:p>
          <a:p>
            <a:pPr marL="0" indent="0" algn="just">
              <a:buNone/>
            </a:pPr>
            <a:r>
              <a:rPr lang="en-US" b="1" u="sng" dirty="0">
                <a:solidFill>
                  <a:schemeClr val="bg1"/>
                </a:solidFill>
              </a:rPr>
              <a:t>Limitations inherent in </a:t>
            </a:r>
            <a:r>
              <a:rPr lang="en-US" b="1" u="sng" dirty="0" err="1">
                <a:solidFill>
                  <a:schemeClr val="bg1"/>
                </a:solidFill>
              </a:rPr>
              <a:t>emacipatory</a:t>
            </a:r>
            <a:r>
              <a:rPr lang="en-US" b="1" u="sng" dirty="0">
                <a:solidFill>
                  <a:schemeClr val="bg1"/>
                </a:solidFill>
              </a:rPr>
              <a:t> process:</a:t>
            </a:r>
          </a:p>
          <a:p>
            <a:pPr marL="0" indent="0" algn="just">
              <a:buNone/>
            </a:pPr>
            <a:r>
              <a:rPr lang="en-US" b="1" dirty="0">
                <a:solidFill>
                  <a:schemeClr val="bg1"/>
                </a:solidFill>
              </a:rPr>
              <a:t>In Haryana, the fieldwork villages the main breadwinners had de-linked themselves from all but the most profitable peak season processes in agriculture, and it might be that they were not particularly concerned about the unfree character of many of the slack season </a:t>
            </a:r>
            <a:r>
              <a:rPr lang="en-US" b="1" dirty="0" err="1">
                <a:solidFill>
                  <a:schemeClr val="bg1"/>
                </a:solidFill>
              </a:rPr>
              <a:t>labour</a:t>
            </a:r>
            <a:r>
              <a:rPr lang="en-US" b="1" dirty="0">
                <a:solidFill>
                  <a:schemeClr val="bg1"/>
                </a:solidFill>
              </a:rPr>
              <a:t> relations as these relations did not concern them personally. If this is the case, then any further struggle against unfree </a:t>
            </a:r>
            <a:r>
              <a:rPr lang="en-US" b="1" dirty="0" err="1">
                <a:solidFill>
                  <a:schemeClr val="bg1"/>
                </a:solidFill>
              </a:rPr>
              <a:t>labour</a:t>
            </a:r>
            <a:r>
              <a:rPr lang="en-US" b="1" dirty="0">
                <a:solidFill>
                  <a:schemeClr val="bg1"/>
                </a:solidFill>
              </a:rPr>
              <a:t> relations awaits initiatives by or on the part of female </a:t>
            </a:r>
            <a:r>
              <a:rPr lang="en-US" b="1" dirty="0" err="1">
                <a:solidFill>
                  <a:schemeClr val="bg1"/>
                </a:solidFill>
              </a:rPr>
              <a:t>labourers</a:t>
            </a:r>
            <a:r>
              <a:rPr lang="en-US" b="1" dirty="0">
                <a:solidFill>
                  <a:schemeClr val="bg1"/>
                </a:solidFill>
              </a:rPr>
              <a:t>.</a:t>
            </a:r>
          </a:p>
          <a:p>
            <a:pPr algn="just"/>
            <a:endParaRPr lang="en-IN" b="1" dirty="0">
              <a:solidFill>
                <a:schemeClr val="bg1"/>
              </a:solidFill>
            </a:endParaRPr>
          </a:p>
        </p:txBody>
      </p:sp>
    </p:spTree>
    <p:extLst>
      <p:ext uri="{BB962C8B-B14F-4D97-AF65-F5344CB8AC3E}">
        <p14:creationId xmlns:p14="http://schemas.microsoft.com/office/powerpoint/2010/main" val="1879367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819C94-45DB-FB24-7B3A-A5CBE7C68195}"/>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1"/>
            <a:ext cx="12192000" cy="6837359"/>
          </a:xfrm>
          <a:prstGeom prst="rect">
            <a:avLst/>
          </a:prstGeom>
        </p:spPr>
      </p:pic>
      <p:sp>
        <p:nvSpPr>
          <p:cNvPr id="2" name="Title 1">
            <a:extLst>
              <a:ext uri="{FF2B5EF4-FFF2-40B4-BE49-F238E27FC236}">
                <a16:creationId xmlns:a16="http://schemas.microsoft.com/office/drawing/2014/main" id="{CFAA81FA-CED2-AF5D-37CD-E398EB7D5DE7}"/>
              </a:ext>
            </a:extLst>
          </p:cNvPr>
          <p:cNvSpPr>
            <a:spLocks noGrp="1"/>
          </p:cNvSpPr>
          <p:nvPr>
            <p:ph type="title"/>
          </p:nvPr>
        </p:nvSpPr>
        <p:spPr>
          <a:xfrm>
            <a:off x="838200" y="30592"/>
            <a:ext cx="10515600" cy="1325563"/>
          </a:xfrm>
        </p:spPr>
        <p:txBody>
          <a:bodyPr/>
          <a:lstStyle/>
          <a:p>
            <a:pPr algn="ctr"/>
            <a:r>
              <a:rPr lang="en-IN" sz="4400" b="1" u="sng" dirty="0">
                <a:solidFill>
                  <a:srgbClr val="002060"/>
                </a:solidFill>
                <a:latin typeface="Algerian" panose="04020705040A02060702" pitchFamily="82" charset="0"/>
              </a:rPr>
              <a:t>Key Takeaways</a:t>
            </a:r>
            <a:endParaRPr lang="en-IN" dirty="0"/>
          </a:p>
        </p:txBody>
      </p:sp>
      <p:sp>
        <p:nvSpPr>
          <p:cNvPr id="3" name="Content Placeholder 2">
            <a:extLst>
              <a:ext uri="{FF2B5EF4-FFF2-40B4-BE49-F238E27FC236}">
                <a16:creationId xmlns:a16="http://schemas.microsoft.com/office/drawing/2014/main" id="{AAAB443C-D855-B0A3-BB01-17F51A79AB94}"/>
              </a:ext>
            </a:extLst>
          </p:cNvPr>
          <p:cNvSpPr>
            <a:spLocks noGrp="1"/>
          </p:cNvSpPr>
          <p:nvPr>
            <p:ph idx="1"/>
          </p:nvPr>
        </p:nvSpPr>
        <p:spPr>
          <a:xfrm>
            <a:off x="334537" y="1304696"/>
            <a:ext cx="11530361" cy="5207616"/>
          </a:xfrm>
        </p:spPr>
        <p:txBody>
          <a:bodyPr>
            <a:normAutofit/>
          </a:bodyPr>
          <a:lstStyle/>
          <a:p>
            <a:pPr algn="just">
              <a:buFont typeface="Wingdings" panose="05000000000000000000" pitchFamily="2" charset="2"/>
              <a:buChar char="Ø"/>
              <a:tabLst>
                <a:tab pos="444500" algn="l"/>
              </a:tabLst>
            </a:pPr>
            <a:r>
              <a:rPr lang="en-US" b="1" dirty="0">
                <a:effectLst>
                  <a:outerShdw blurRad="38100" dist="38100" dir="2700000" algn="tl">
                    <a:srgbClr val="000000">
                      <a:alpha val="43137"/>
                    </a:srgbClr>
                  </a:outerShdw>
                </a:effectLst>
              </a:rPr>
              <a:t>This ideas alerts us to the significance for a massive social formation such as India, of not collapsing the regional into the general. </a:t>
            </a:r>
          </a:p>
          <a:p>
            <a:pPr algn="just">
              <a:buFont typeface="Wingdings" panose="05000000000000000000" pitchFamily="2" charset="2"/>
              <a:buChar char="Ø"/>
              <a:tabLst>
                <a:tab pos="444500" algn="l"/>
              </a:tabLst>
            </a:pPr>
            <a:r>
              <a:rPr lang="en-US" b="1" dirty="0">
                <a:effectLst>
                  <a:outerShdw blurRad="38100" dist="38100" dir="2700000" algn="tl">
                    <a:srgbClr val="000000">
                      <a:alpha val="43137"/>
                    </a:srgbClr>
                  </a:outerShdw>
                </a:effectLst>
              </a:rPr>
              <a:t>We must seek to avoid both the simplistic explanation and the sterility of empiricism. The former abdicates adequate historical analysis and serious political economy treatment, in terms of processes of class formation and class action; while empiricism takes one no further than the proposition that there is regional diversity.</a:t>
            </a:r>
          </a:p>
          <a:p>
            <a:pPr algn="just">
              <a:buFont typeface="Wingdings" panose="05000000000000000000" pitchFamily="2" charset="2"/>
              <a:buChar char="Ø"/>
              <a:tabLst>
                <a:tab pos="444500" algn="l"/>
              </a:tabLst>
            </a:pPr>
            <a:r>
              <a:rPr lang="en-US" b="1" dirty="0">
                <a:effectLst>
                  <a:outerShdw blurRad="38100" dist="38100" dir="2700000" algn="tl">
                    <a:srgbClr val="000000">
                      <a:alpha val="43137"/>
                    </a:srgbClr>
                  </a:outerShdw>
                </a:effectLst>
              </a:rPr>
              <a:t>We got a vivid picture of historical changes and regional variations. </a:t>
            </a:r>
          </a:p>
          <a:p>
            <a:pPr algn="just">
              <a:buFont typeface="Wingdings" panose="05000000000000000000" pitchFamily="2" charset="2"/>
              <a:buChar char="Ø"/>
              <a:tabLst>
                <a:tab pos="444500" algn="l"/>
              </a:tabLst>
            </a:pPr>
            <a:r>
              <a:rPr lang="en-US" b="1" dirty="0">
                <a:effectLst>
                  <a:outerShdw blurRad="38100" dist="38100" dir="2700000" algn="tl">
                    <a:srgbClr val="000000">
                      <a:alpha val="43137"/>
                    </a:srgbClr>
                  </a:outerShdw>
                </a:effectLst>
              </a:rPr>
              <a:t>The strong conclusion which can be drawn from them is that this is a primary analytical task facing scholars of rural India. A full set of accounts on the states of India, of the quality of those published here, would allow such a task to begin to proceed seriously.</a:t>
            </a:r>
            <a:endParaRPr lang="en-IN"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17771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39729E9-A203-0253-A9EE-41A05A5AE23F}"/>
              </a:ext>
            </a:extLst>
          </p:cNvPr>
          <p:cNvGrpSpPr/>
          <p:nvPr/>
        </p:nvGrpSpPr>
        <p:grpSpPr>
          <a:xfrm>
            <a:off x="1726643" y="-949488"/>
            <a:ext cx="9003042" cy="765572"/>
            <a:chOff x="1726643" y="435429"/>
            <a:chExt cx="9003042" cy="765572"/>
          </a:xfrm>
        </p:grpSpPr>
        <p:sp>
          <p:nvSpPr>
            <p:cNvPr id="6" name="Rectangle: Rounded Corners 5">
              <a:extLst>
                <a:ext uri="{FF2B5EF4-FFF2-40B4-BE49-F238E27FC236}">
                  <a16:creationId xmlns:a16="http://schemas.microsoft.com/office/drawing/2014/main" id="{2BBB524C-91A9-38AE-4F04-38A0CF05D0E7}"/>
                </a:ext>
              </a:extLst>
            </p:cNvPr>
            <p:cNvSpPr/>
            <p:nvPr/>
          </p:nvSpPr>
          <p:spPr>
            <a:xfrm>
              <a:off x="1726643" y="435429"/>
              <a:ext cx="9003042" cy="765572"/>
            </a:xfrm>
            <a:prstGeom prst="roundRect">
              <a:avLst>
                <a:gd name="adj" fmla="val 50000"/>
              </a:avLst>
            </a:prstGeom>
            <a:solidFill>
              <a:schemeClr val="bg1"/>
            </a:solidFill>
            <a:ln>
              <a:noFill/>
            </a:ln>
            <a:effectLst>
              <a:innerShdw blurRad="190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D52D9C06-4174-019F-482E-4FD419AADA43}"/>
                </a:ext>
              </a:extLst>
            </p:cNvPr>
            <p:cNvSpPr/>
            <p:nvPr/>
          </p:nvSpPr>
          <p:spPr>
            <a:xfrm>
              <a:off x="2020389" y="642425"/>
              <a:ext cx="8273839" cy="351579"/>
            </a:xfrm>
            <a:prstGeom prst="roundRect">
              <a:avLst>
                <a:gd name="adj" fmla="val 50000"/>
              </a:avLst>
            </a:prstGeom>
            <a:solidFill>
              <a:schemeClr val="bg1">
                <a:lumMod val="6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psez="http://schemas.microsoft.com/office/powerpoint/2016/sectionzoom">
        <mc:Choice Requires="psez">
          <p:graphicFrame>
            <p:nvGraphicFramePr>
              <p:cNvPr id="49" name="Section Zoom 48">
                <a:extLst>
                  <a:ext uri="{FF2B5EF4-FFF2-40B4-BE49-F238E27FC236}">
                    <a16:creationId xmlns:a16="http://schemas.microsoft.com/office/drawing/2014/main" id="{E5A0E3F0-7A72-2343-6920-B5962A5B129C}"/>
                  </a:ext>
                </a:extLst>
              </p:cNvPr>
              <p:cNvGraphicFramePr>
                <a:graphicFrameLocks noChangeAspect="1"/>
              </p:cNvGraphicFramePr>
              <p:nvPr>
                <p:extLst>
                  <p:ext uri="{D42A27DB-BD31-4B8C-83A1-F6EECF244321}">
                    <p14:modId xmlns:p14="http://schemas.microsoft.com/office/powerpoint/2010/main" val="2931272024"/>
                  </p:ext>
                </p:extLst>
              </p:nvPr>
            </p:nvGraphicFramePr>
            <p:xfrm>
              <a:off x="-2383366" y="450669"/>
              <a:ext cx="2386073" cy="7214467"/>
            </p:xfrm>
            <a:graphic>
              <a:graphicData uri="http://schemas.microsoft.com/office/powerpoint/2016/sectionzoom">
                <psez:sectionZm>
                  <psez:sectionZmObj sectionId="{D33B3EB9-1F3F-4308-AF2E-BA293D8CDC77}">
                    <psez:zmPr id="{C49FF624-F476-4F08-98DC-B8BCF94ABBBF}" imageType="cover" transitionDur="1000">
                      <p166:blipFill xmlns:p166="http://schemas.microsoft.com/office/powerpoint/2016/6/main">
                        <a:blip r:embed="rId2">
                          <a:extLst>
                            <a:ext uri="{28A0092B-C50C-407E-A947-70E740481C1C}">
                              <a14:useLocalDpi xmlns:a14="http://schemas.microsoft.com/office/drawing/2010/main" val="0"/>
                            </a:ext>
                          </a:extLst>
                        </a:blip>
                        <a:stretch>
                          <a:fillRect/>
                        </a:stretch>
                      </p166:blipFill>
                      <p166:spPr xmlns:p166="http://schemas.microsoft.com/office/powerpoint/2016/6/main">
                        <a:xfrm>
                          <a:off x="0" y="0"/>
                          <a:ext cx="2386073" cy="7214467"/>
                        </a:xfrm>
                        <a:prstGeom prst="rect">
                          <a:avLst/>
                        </a:prstGeom>
                        <a:ln w="3175">
                          <a:noFill/>
                        </a:ln>
                      </p166:spPr>
                    </psez:zmPr>
                  </psez:sectionZmObj>
                </psez:sectionZm>
              </a:graphicData>
            </a:graphic>
          </p:graphicFrame>
        </mc:Choice>
        <mc:Fallback xmlns="">
          <p:pic>
            <p:nvPicPr>
              <p:cNvPr id="49" name="Section Zoom 48">
                <a:hlinkClick r:id="rId3" action="ppaction://hlinksldjump"/>
                <a:extLst>
                  <a:ext uri="{FF2B5EF4-FFF2-40B4-BE49-F238E27FC236}">
                    <a16:creationId xmlns:a16="http://schemas.microsoft.com/office/drawing/2014/main" id="{E5A0E3F0-7A72-2343-6920-B5962A5B129C}"/>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2383366" y="450669"/>
                <a:ext cx="2386073" cy="7214467"/>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3" name="Section Zoom 2">
                <a:extLst>
                  <a:ext uri="{FF2B5EF4-FFF2-40B4-BE49-F238E27FC236}">
                    <a16:creationId xmlns:a16="http://schemas.microsoft.com/office/drawing/2014/main" id="{C6F3A4F7-E5F0-E29F-C731-0A175787704D}"/>
                  </a:ext>
                </a:extLst>
              </p:cNvPr>
              <p:cNvGraphicFramePr>
                <a:graphicFrameLocks noChangeAspect="1"/>
              </p:cNvGraphicFramePr>
              <p:nvPr>
                <p:extLst>
                  <p:ext uri="{D42A27DB-BD31-4B8C-83A1-F6EECF244321}">
                    <p14:modId xmlns:p14="http://schemas.microsoft.com/office/powerpoint/2010/main" val="2196877141"/>
                  </p:ext>
                </p:extLst>
              </p:nvPr>
            </p:nvGraphicFramePr>
            <p:xfrm>
              <a:off x="12369797" y="409715"/>
              <a:ext cx="2406056" cy="7765481"/>
            </p:xfrm>
            <a:graphic>
              <a:graphicData uri="http://schemas.microsoft.com/office/powerpoint/2016/sectionzoom">
                <psez:sectionZm>
                  <psez:sectionZmObj sectionId="{A453CE69-6DCF-4FFB-BBA9-C7BFE908E8F7}">
                    <psez:zmPr id="{D9079D5B-451F-4FD0-B220-159C0F4058C1}" imageType="cover" transitionDur="100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2406056" cy="7765481"/>
                        </a:xfrm>
                        <a:prstGeom prst="rect">
                          <a:avLst/>
                        </a:prstGeom>
                        <a:ln w="3175">
                          <a:noFill/>
                        </a:ln>
                      </p166:spPr>
                    </psez:zmPr>
                  </psez:sectionZmObj>
                </psez:sectionZm>
              </a:graphicData>
            </a:graphic>
          </p:graphicFrame>
        </mc:Choice>
        <mc:Fallback xmlns="">
          <p:pic>
            <p:nvPicPr>
              <p:cNvPr id="3" name="Section Zoom 2">
                <a:hlinkClick r:id="rId6" action="ppaction://hlinksldjump"/>
                <a:extLst>
                  <a:ext uri="{FF2B5EF4-FFF2-40B4-BE49-F238E27FC236}">
                    <a16:creationId xmlns:a16="http://schemas.microsoft.com/office/drawing/2014/main" id="{C6F3A4F7-E5F0-E29F-C731-0A175787704D}"/>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12369797" y="409715"/>
                <a:ext cx="2406056" cy="7765481"/>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2" name="Section Zoom 1">
                <a:extLst>
                  <a:ext uri="{FF2B5EF4-FFF2-40B4-BE49-F238E27FC236}">
                    <a16:creationId xmlns:a16="http://schemas.microsoft.com/office/drawing/2014/main" id="{F823F2D1-C8FA-3CCC-B029-C0F3D3D7A556}"/>
                  </a:ext>
                </a:extLst>
              </p:cNvPr>
              <p:cNvGraphicFramePr>
                <a:graphicFrameLocks noChangeAspect="1"/>
              </p:cNvGraphicFramePr>
              <p:nvPr>
                <p:extLst>
                  <p:ext uri="{D42A27DB-BD31-4B8C-83A1-F6EECF244321}">
                    <p14:modId xmlns:p14="http://schemas.microsoft.com/office/powerpoint/2010/main" val="3476607982"/>
                  </p:ext>
                </p:extLst>
              </p:nvPr>
            </p:nvGraphicFramePr>
            <p:xfrm>
              <a:off x="12275560" y="389709"/>
              <a:ext cx="2401313" cy="7683574"/>
            </p:xfrm>
            <a:graphic>
              <a:graphicData uri="http://schemas.microsoft.com/office/powerpoint/2016/sectionzoom">
                <psez:sectionZm>
                  <psez:sectionZmObj sectionId="{2C3FFFF4-4CA1-4C04-B7DE-57385E043211}">
                    <psez:zmPr id="{139F8ACE-B4C5-4CDF-B24E-48986B7C08E9}" imageType="cover" transitionDur="1000">
                      <p166:blipFill xmlns:p166="http://schemas.microsoft.com/office/powerpoint/2016/6/main">
                        <a:blip r:embed="rId8">
                          <a:extLst>
                            <a:ext uri="{28A0092B-C50C-407E-A947-70E740481C1C}">
                              <a14:useLocalDpi xmlns:a14="http://schemas.microsoft.com/office/drawing/2010/main" val="0"/>
                            </a:ext>
                          </a:extLst>
                        </a:blip>
                        <a:stretch>
                          <a:fillRect/>
                        </a:stretch>
                      </p166:blipFill>
                      <p166:spPr xmlns:p166="http://schemas.microsoft.com/office/powerpoint/2016/6/main">
                        <a:xfrm>
                          <a:off x="0" y="0"/>
                          <a:ext cx="2401313" cy="7683574"/>
                        </a:xfrm>
                        <a:prstGeom prst="rect">
                          <a:avLst/>
                        </a:prstGeom>
                        <a:ln w="3175">
                          <a:noFill/>
                        </a:ln>
                      </p166:spPr>
                    </psez:zmPr>
                  </psez:sectionZmObj>
                </psez:sectionZm>
              </a:graphicData>
            </a:graphic>
          </p:graphicFrame>
        </mc:Choice>
        <mc:Fallback xmlns="">
          <p:pic>
            <p:nvPicPr>
              <p:cNvPr id="2" name="Section Zoom 1">
                <a:hlinkClick r:id="rId9" action="ppaction://hlinksldjump"/>
                <a:extLst>
                  <a:ext uri="{FF2B5EF4-FFF2-40B4-BE49-F238E27FC236}">
                    <a16:creationId xmlns:a16="http://schemas.microsoft.com/office/drawing/2014/main" id="{F823F2D1-C8FA-3CCC-B029-C0F3D3D7A556}"/>
                  </a:ext>
                </a:extLst>
              </p:cNvPr>
              <p:cNvPicPr>
                <a:picLocks noGrp="1" noRot="1" noChangeAspect="1" noMove="1" noResize="1" noEditPoints="1" noAdjustHandles="1" noChangeArrowheads="1" noChangeShapeType="1"/>
              </p:cNvPicPr>
              <p:nvPr/>
            </p:nvPicPr>
            <p:blipFill>
              <a:blip r:embed="rId10">
                <a:extLst>
                  <a:ext uri="{28A0092B-C50C-407E-A947-70E740481C1C}">
                    <a14:useLocalDpi xmlns:a14="http://schemas.microsoft.com/office/drawing/2010/main" val="0"/>
                  </a:ext>
                </a:extLst>
              </a:blip>
              <a:stretch>
                <a:fillRect/>
              </a:stretch>
            </p:blipFill>
            <p:spPr>
              <a:xfrm>
                <a:off x="12275560" y="389709"/>
                <a:ext cx="2401313" cy="7683574"/>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43" name="Section Zoom 42">
                <a:extLst>
                  <a:ext uri="{FF2B5EF4-FFF2-40B4-BE49-F238E27FC236}">
                    <a16:creationId xmlns:a16="http://schemas.microsoft.com/office/drawing/2014/main" id="{06A50F70-D9F3-1233-CEC1-3D59109B9C80}"/>
                  </a:ext>
                </a:extLst>
              </p:cNvPr>
              <p:cNvGraphicFramePr>
                <a:graphicFrameLocks noChangeAspect="1"/>
              </p:cNvGraphicFramePr>
              <p:nvPr>
                <p:extLst>
                  <p:ext uri="{D42A27DB-BD31-4B8C-83A1-F6EECF244321}">
                    <p14:modId xmlns:p14="http://schemas.microsoft.com/office/powerpoint/2010/main" val="29905599"/>
                  </p:ext>
                </p:extLst>
              </p:nvPr>
            </p:nvGraphicFramePr>
            <p:xfrm>
              <a:off x="-2525849" y="451281"/>
              <a:ext cx="2519191" cy="7719761"/>
            </p:xfrm>
            <a:graphic>
              <a:graphicData uri="http://schemas.microsoft.com/office/powerpoint/2016/sectionzoom">
                <psez:sectionZm>
                  <psez:sectionZmObj sectionId="{9D625DF8-291F-443E-BF40-A5451F936631}">
                    <psez:zmPr id="{D9174264-3CF1-4E66-B86D-643D38DD8C10}" imageType="cover" transitionDur="1000">
                      <p166:blipFill xmlns:p166="http://schemas.microsoft.com/office/powerpoint/2016/6/main">
                        <a:blip r:embed="rId11">
                          <a:extLst>
                            <a:ext uri="{28A0092B-C50C-407E-A947-70E740481C1C}">
                              <a14:useLocalDpi xmlns:a14="http://schemas.microsoft.com/office/drawing/2010/main" val="0"/>
                            </a:ext>
                          </a:extLst>
                        </a:blip>
                        <a:stretch>
                          <a:fillRect/>
                        </a:stretch>
                      </p166:blipFill>
                      <p166:spPr xmlns:p166="http://schemas.microsoft.com/office/powerpoint/2016/6/main">
                        <a:xfrm>
                          <a:off x="0" y="0"/>
                          <a:ext cx="2519191" cy="7719761"/>
                        </a:xfrm>
                        <a:prstGeom prst="rect">
                          <a:avLst/>
                        </a:prstGeom>
                        <a:ln w="3175">
                          <a:noFill/>
                        </a:ln>
                      </p166:spPr>
                    </psez:zmPr>
                  </psez:sectionZmObj>
                </psez:sectionZm>
              </a:graphicData>
            </a:graphic>
          </p:graphicFrame>
        </mc:Choice>
        <mc:Fallback xmlns="">
          <p:pic>
            <p:nvPicPr>
              <p:cNvPr id="43" name="Section Zoom 42">
                <a:hlinkClick r:id="rId12" action="ppaction://hlinksldjump"/>
                <a:extLst>
                  <a:ext uri="{FF2B5EF4-FFF2-40B4-BE49-F238E27FC236}">
                    <a16:creationId xmlns:a16="http://schemas.microsoft.com/office/drawing/2014/main" id="{06A50F70-D9F3-1233-CEC1-3D59109B9C80}"/>
                  </a:ext>
                </a:extLst>
              </p:cNvPr>
              <p:cNvPicPr>
                <a:picLocks noGrp="1" noRot="1" noChangeAspect="1" noMove="1" noResize="1" noEditPoints="1" noAdjustHandles="1" noChangeArrowheads="1" noChangeShapeType="1"/>
              </p:cNvPicPr>
              <p:nvPr/>
            </p:nvPicPr>
            <p:blipFill>
              <a:blip r:embed="rId13">
                <a:extLst>
                  <a:ext uri="{28A0092B-C50C-407E-A947-70E740481C1C}">
                    <a14:useLocalDpi xmlns:a14="http://schemas.microsoft.com/office/drawing/2010/main" val="0"/>
                  </a:ext>
                </a:extLst>
              </a:blip>
              <a:stretch>
                <a:fillRect/>
              </a:stretch>
            </p:blipFill>
            <p:spPr>
              <a:xfrm>
                <a:off x="-2525849" y="451281"/>
                <a:ext cx="2519191" cy="7719761"/>
              </a:xfrm>
              <a:prstGeom prst="rect">
                <a:avLst/>
              </a:prstGeom>
              <a:ln w="3175">
                <a:noFill/>
              </a:ln>
            </p:spPr>
          </p:pic>
        </mc:Fallback>
      </mc:AlternateContent>
      <p:sp>
        <p:nvSpPr>
          <p:cNvPr id="4" name="TextBox 3">
            <a:extLst>
              <a:ext uri="{FF2B5EF4-FFF2-40B4-BE49-F238E27FC236}">
                <a16:creationId xmlns:a16="http://schemas.microsoft.com/office/drawing/2014/main" id="{D5252852-63A7-062B-971A-2532692A69C4}"/>
              </a:ext>
            </a:extLst>
          </p:cNvPr>
          <p:cNvSpPr txBox="1"/>
          <p:nvPr/>
        </p:nvSpPr>
        <p:spPr>
          <a:xfrm>
            <a:off x="3586579" y="2875002"/>
            <a:ext cx="5018842" cy="1107996"/>
          </a:xfrm>
          <a:prstGeom prst="rect">
            <a:avLst/>
          </a:prstGeom>
          <a:noFill/>
        </p:spPr>
        <p:txBody>
          <a:bodyPr wrap="square" rtlCol="0">
            <a:spAutoFit/>
          </a:bodyPr>
          <a:lstStyle/>
          <a:p>
            <a:r>
              <a:rPr lang="en-US" sz="6600" dirty="0">
                <a:solidFill>
                  <a:srgbClr val="002060"/>
                </a:solidFill>
                <a:latin typeface="Algerian" panose="04020705040A02060702" pitchFamily="82" charset="0"/>
              </a:rPr>
              <a:t>THANK YOU</a:t>
            </a:r>
            <a:endParaRPr lang="en-IN" sz="6600" dirty="0">
              <a:solidFill>
                <a:srgbClr val="002060"/>
              </a:solidFill>
              <a:latin typeface="Algerian" panose="04020705040A02060702" pitchFamily="82" charset="0"/>
            </a:endParaRPr>
          </a:p>
        </p:txBody>
      </p:sp>
    </p:spTree>
    <p:extLst>
      <p:ext uri="{BB962C8B-B14F-4D97-AF65-F5344CB8AC3E}">
        <p14:creationId xmlns:p14="http://schemas.microsoft.com/office/powerpoint/2010/main" val="3311656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39729E9-A203-0253-A9EE-41A05A5AE23F}"/>
              </a:ext>
            </a:extLst>
          </p:cNvPr>
          <p:cNvGrpSpPr/>
          <p:nvPr/>
        </p:nvGrpSpPr>
        <p:grpSpPr>
          <a:xfrm>
            <a:off x="1726643" y="435429"/>
            <a:ext cx="9003042" cy="765572"/>
            <a:chOff x="1726643" y="435429"/>
            <a:chExt cx="9003042" cy="765572"/>
          </a:xfrm>
        </p:grpSpPr>
        <p:sp>
          <p:nvSpPr>
            <p:cNvPr id="6" name="Rectangle: Rounded Corners 5">
              <a:extLst>
                <a:ext uri="{FF2B5EF4-FFF2-40B4-BE49-F238E27FC236}">
                  <a16:creationId xmlns:a16="http://schemas.microsoft.com/office/drawing/2014/main" id="{2BBB524C-91A9-38AE-4F04-38A0CF05D0E7}"/>
                </a:ext>
              </a:extLst>
            </p:cNvPr>
            <p:cNvSpPr/>
            <p:nvPr/>
          </p:nvSpPr>
          <p:spPr>
            <a:xfrm>
              <a:off x="1726643" y="435429"/>
              <a:ext cx="9003042" cy="765572"/>
            </a:xfrm>
            <a:prstGeom prst="roundRect">
              <a:avLst>
                <a:gd name="adj" fmla="val 50000"/>
              </a:avLst>
            </a:prstGeom>
            <a:solidFill>
              <a:schemeClr val="bg1"/>
            </a:solidFill>
            <a:ln>
              <a:noFill/>
            </a:ln>
            <a:effectLst>
              <a:innerShdw blurRad="190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D52D9C06-4174-019F-482E-4FD419AADA43}"/>
                </a:ext>
              </a:extLst>
            </p:cNvPr>
            <p:cNvSpPr/>
            <p:nvPr/>
          </p:nvSpPr>
          <p:spPr>
            <a:xfrm>
              <a:off x="2020389" y="642425"/>
              <a:ext cx="8273839" cy="351579"/>
            </a:xfrm>
            <a:prstGeom prst="roundRect">
              <a:avLst>
                <a:gd name="adj" fmla="val 50000"/>
              </a:avLst>
            </a:prstGeom>
            <a:solidFill>
              <a:schemeClr val="bg1">
                <a:lumMod val="6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psez="http://schemas.microsoft.com/office/powerpoint/2016/sectionzoom">
        <mc:Choice Requires="psez">
          <p:graphicFrame>
            <p:nvGraphicFramePr>
              <p:cNvPr id="49" name="Section Zoom 48">
                <a:extLst>
                  <a:ext uri="{FF2B5EF4-FFF2-40B4-BE49-F238E27FC236}">
                    <a16:creationId xmlns:a16="http://schemas.microsoft.com/office/drawing/2014/main" id="{E5A0E3F0-7A72-2343-6920-B5962A5B129C}"/>
                  </a:ext>
                </a:extLst>
              </p:cNvPr>
              <p:cNvGraphicFramePr>
                <a:graphicFrameLocks noChangeAspect="1"/>
              </p:cNvGraphicFramePr>
              <p:nvPr>
                <p:extLst>
                  <p:ext uri="{D42A27DB-BD31-4B8C-83A1-F6EECF244321}">
                    <p14:modId xmlns:p14="http://schemas.microsoft.com/office/powerpoint/2010/main" val="1615496499"/>
                  </p:ext>
                </p:extLst>
              </p:nvPr>
            </p:nvGraphicFramePr>
            <p:xfrm>
              <a:off x="-2389839" y="450669"/>
              <a:ext cx="2386073" cy="7214467"/>
            </p:xfrm>
            <a:graphic>
              <a:graphicData uri="http://schemas.microsoft.com/office/powerpoint/2016/sectionzoom">
                <psez:sectionZm>
                  <psez:sectionZmObj sectionId="{D33B3EB9-1F3F-4308-AF2E-BA293D8CDC77}">
                    <psez:zmPr id="{C49FF624-F476-4F08-98DC-B8BCF94ABBBF}" imageType="cover" transitionDur="1000" showBg="0">
                      <p166:blipFill xmlns:p166="http://schemas.microsoft.com/office/powerpoint/2016/6/main">
                        <a:blip r:embed="rId2">
                          <a:extLst>
                            <a:ext uri="{28A0092B-C50C-407E-A947-70E740481C1C}">
                              <a14:useLocalDpi xmlns:a14="http://schemas.microsoft.com/office/drawing/2010/main" val="0"/>
                            </a:ext>
                          </a:extLst>
                        </a:blip>
                        <a:stretch>
                          <a:fillRect/>
                        </a:stretch>
                      </p166:blipFill>
                      <p166:spPr xmlns:p166="http://schemas.microsoft.com/office/powerpoint/2016/6/main">
                        <a:xfrm>
                          <a:off x="0" y="0"/>
                          <a:ext cx="2386073" cy="7214467"/>
                        </a:xfrm>
                        <a:prstGeom prst="rect">
                          <a:avLst/>
                        </a:prstGeom>
                        <a:ln>
                          <a:noFill/>
                        </a:ln>
                      </p166:spPr>
                    </psez:zmPr>
                  </psez:sectionZmObj>
                </psez:sectionZm>
              </a:graphicData>
            </a:graphic>
          </p:graphicFrame>
        </mc:Choice>
        <mc:Fallback xmlns="">
          <p:pic>
            <p:nvPicPr>
              <p:cNvPr id="49" name="Section Zoom 48">
                <a:hlinkClick r:id="rId3" action="ppaction://hlinksldjump"/>
                <a:extLst>
                  <a:ext uri="{FF2B5EF4-FFF2-40B4-BE49-F238E27FC236}">
                    <a16:creationId xmlns:a16="http://schemas.microsoft.com/office/drawing/2014/main" id="{E5A0E3F0-7A72-2343-6920-B5962A5B129C}"/>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2389839" y="450669"/>
                <a:ext cx="2386073" cy="7214467"/>
              </a:xfrm>
              <a:prstGeom prst="rect">
                <a:avLst/>
              </a:prstGeom>
              <a:ln>
                <a:noFill/>
              </a:ln>
            </p:spPr>
          </p:pic>
        </mc:Fallback>
      </mc:AlternateContent>
      <mc:AlternateContent xmlns:mc="http://schemas.openxmlformats.org/markup-compatibility/2006" xmlns:psez="http://schemas.microsoft.com/office/powerpoint/2016/sectionzoom">
        <mc:Choice Requires="psez">
          <p:graphicFrame>
            <p:nvGraphicFramePr>
              <p:cNvPr id="43" name="Section Zoom 42">
                <a:extLst>
                  <a:ext uri="{FF2B5EF4-FFF2-40B4-BE49-F238E27FC236}">
                    <a16:creationId xmlns:a16="http://schemas.microsoft.com/office/drawing/2014/main" id="{06A50F70-D9F3-1233-CEC1-3D59109B9C80}"/>
                  </a:ext>
                </a:extLst>
              </p:cNvPr>
              <p:cNvGraphicFramePr>
                <a:graphicFrameLocks noChangeAspect="1"/>
              </p:cNvGraphicFramePr>
              <p:nvPr>
                <p:extLst>
                  <p:ext uri="{D42A27DB-BD31-4B8C-83A1-F6EECF244321}">
                    <p14:modId xmlns:p14="http://schemas.microsoft.com/office/powerpoint/2010/main" val="2883596816"/>
                  </p:ext>
                </p:extLst>
              </p:nvPr>
            </p:nvGraphicFramePr>
            <p:xfrm>
              <a:off x="1482191" y="451281"/>
              <a:ext cx="2519191" cy="7719761"/>
            </p:xfrm>
            <a:graphic>
              <a:graphicData uri="http://schemas.microsoft.com/office/powerpoint/2016/sectionzoom">
                <psez:sectionZm>
                  <psez:sectionZmObj sectionId="{9D625DF8-291F-443E-BF40-A5451F936631}">
                    <psez:zmPr id="{D9174264-3CF1-4E66-B86D-643D38DD8C10}" imageType="cover" transitionDur="1000" showBg="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2519191" cy="7719761"/>
                        </a:xfrm>
                        <a:prstGeom prst="rect">
                          <a:avLst/>
                        </a:prstGeom>
                        <a:ln>
                          <a:noFill/>
                        </a:ln>
                      </p166:spPr>
                    </psez:zmPr>
                  </psez:sectionZmObj>
                </psez:sectionZm>
              </a:graphicData>
            </a:graphic>
          </p:graphicFrame>
        </mc:Choice>
        <mc:Fallback xmlns="">
          <p:pic>
            <p:nvPicPr>
              <p:cNvPr id="43" name="Section Zoom 42">
                <a:hlinkClick r:id="rId6" action="ppaction://hlinksldjump"/>
                <a:extLst>
                  <a:ext uri="{FF2B5EF4-FFF2-40B4-BE49-F238E27FC236}">
                    <a16:creationId xmlns:a16="http://schemas.microsoft.com/office/drawing/2014/main" id="{06A50F70-D9F3-1233-CEC1-3D59109B9C80}"/>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1482191" y="451281"/>
                <a:ext cx="2519191" cy="7719761"/>
              </a:xfrm>
              <a:prstGeom prst="rect">
                <a:avLst/>
              </a:prstGeom>
              <a:ln>
                <a:noFill/>
              </a:ln>
            </p:spPr>
          </p:pic>
        </mc:Fallback>
      </mc:AlternateContent>
    </p:spTree>
    <p:extLst>
      <p:ext uri="{BB962C8B-B14F-4D97-AF65-F5344CB8AC3E}">
        <p14:creationId xmlns:p14="http://schemas.microsoft.com/office/powerpoint/2010/main" val="388675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39729E9-A203-0253-A9EE-41A05A5AE23F}"/>
              </a:ext>
            </a:extLst>
          </p:cNvPr>
          <p:cNvGrpSpPr/>
          <p:nvPr/>
        </p:nvGrpSpPr>
        <p:grpSpPr>
          <a:xfrm>
            <a:off x="1726643" y="435429"/>
            <a:ext cx="9003042" cy="765572"/>
            <a:chOff x="1726643" y="435429"/>
            <a:chExt cx="9003042" cy="765572"/>
          </a:xfrm>
        </p:grpSpPr>
        <p:sp>
          <p:nvSpPr>
            <p:cNvPr id="6" name="Rectangle: Rounded Corners 5">
              <a:extLst>
                <a:ext uri="{FF2B5EF4-FFF2-40B4-BE49-F238E27FC236}">
                  <a16:creationId xmlns:a16="http://schemas.microsoft.com/office/drawing/2014/main" id="{2BBB524C-91A9-38AE-4F04-38A0CF05D0E7}"/>
                </a:ext>
              </a:extLst>
            </p:cNvPr>
            <p:cNvSpPr/>
            <p:nvPr/>
          </p:nvSpPr>
          <p:spPr>
            <a:xfrm>
              <a:off x="1726643" y="435429"/>
              <a:ext cx="9003042" cy="765572"/>
            </a:xfrm>
            <a:prstGeom prst="roundRect">
              <a:avLst>
                <a:gd name="adj" fmla="val 50000"/>
              </a:avLst>
            </a:prstGeom>
            <a:solidFill>
              <a:schemeClr val="bg1"/>
            </a:solidFill>
            <a:ln>
              <a:noFill/>
            </a:ln>
            <a:effectLst>
              <a:innerShdw blurRad="190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D52D9C06-4174-019F-482E-4FD419AADA43}"/>
                </a:ext>
              </a:extLst>
            </p:cNvPr>
            <p:cNvSpPr/>
            <p:nvPr/>
          </p:nvSpPr>
          <p:spPr>
            <a:xfrm>
              <a:off x="2020389" y="642425"/>
              <a:ext cx="8273839" cy="351579"/>
            </a:xfrm>
            <a:prstGeom prst="roundRect">
              <a:avLst>
                <a:gd name="adj" fmla="val 50000"/>
              </a:avLst>
            </a:prstGeom>
            <a:solidFill>
              <a:schemeClr val="bg1">
                <a:lumMod val="6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psez="http://schemas.microsoft.com/office/powerpoint/2016/sectionzoom">
        <mc:Choice Requires="psez">
          <p:graphicFrame>
            <p:nvGraphicFramePr>
              <p:cNvPr id="49" name="Section Zoom 48">
                <a:extLst>
                  <a:ext uri="{FF2B5EF4-FFF2-40B4-BE49-F238E27FC236}">
                    <a16:creationId xmlns:a16="http://schemas.microsoft.com/office/drawing/2014/main" id="{E5A0E3F0-7A72-2343-6920-B5962A5B129C}"/>
                  </a:ext>
                </a:extLst>
              </p:cNvPr>
              <p:cNvGraphicFramePr>
                <a:graphicFrameLocks noChangeAspect="1"/>
              </p:cNvGraphicFramePr>
              <p:nvPr>
                <p:extLst>
                  <p:ext uri="{D42A27DB-BD31-4B8C-83A1-F6EECF244321}">
                    <p14:modId xmlns:p14="http://schemas.microsoft.com/office/powerpoint/2010/main" val="174317451"/>
                  </p:ext>
                </p:extLst>
              </p:nvPr>
            </p:nvGraphicFramePr>
            <p:xfrm>
              <a:off x="3839899" y="450669"/>
              <a:ext cx="2386073" cy="7214467"/>
            </p:xfrm>
            <a:graphic>
              <a:graphicData uri="http://schemas.microsoft.com/office/powerpoint/2016/sectionzoom">
                <psez:sectionZm>
                  <psez:sectionZmObj sectionId="{D33B3EB9-1F3F-4308-AF2E-BA293D8CDC77}">
                    <psez:zmPr id="{C49FF624-F476-4F08-98DC-B8BCF94ABBBF}" imageType="cover" transitionDur="1000">
                      <p166:blipFill xmlns:p166="http://schemas.microsoft.com/office/powerpoint/2016/6/main">
                        <a:blip r:embed="rId2">
                          <a:extLst>
                            <a:ext uri="{28A0092B-C50C-407E-A947-70E740481C1C}">
                              <a14:useLocalDpi xmlns:a14="http://schemas.microsoft.com/office/drawing/2010/main" val="0"/>
                            </a:ext>
                          </a:extLst>
                        </a:blip>
                        <a:stretch>
                          <a:fillRect/>
                        </a:stretch>
                      </p166:blipFill>
                      <p166:spPr xmlns:p166="http://schemas.microsoft.com/office/powerpoint/2016/6/main">
                        <a:xfrm>
                          <a:off x="0" y="0"/>
                          <a:ext cx="2386073" cy="7214467"/>
                        </a:xfrm>
                        <a:prstGeom prst="rect">
                          <a:avLst/>
                        </a:prstGeom>
                        <a:ln w="3175">
                          <a:solidFill>
                            <a:prstClr val="ltGray"/>
                          </a:solidFill>
                        </a:ln>
                      </p166:spPr>
                    </psez:zmPr>
                  </psez:sectionZmObj>
                </psez:sectionZm>
              </a:graphicData>
            </a:graphic>
          </p:graphicFrame>
        </mc:Choice>
        <mc:Fallback xmlns="">
          <p:pic>
            <p:nvPicPr>
              <p:cNvPr id="49" name="Section Zoom 48">
                <a:hlinkClick r:id="rId3" action="ppaction://hlinksldjump"/>
                <a:extLst>
                  <a:ext uri="{FF2B5EF4-FFF2-40B4-BE49-F238E27FC236}">
                    <a16:creationId xmlns:a16="http://schemas.microsoft.com/office/drawing/2014/main" id="{E5A0E3F0-7A72-2343-6920-B5962A5B129C}"/>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3839899" y="450669"/>
                <a:ext cx="2386073" cy="7214467"/>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 name="Section Zoom 1">
                <a:extLst>
                  <a:ext uri="{FF2B5EF4-FFF2-40B4-BE49-F238E27FC236}">
                    <a16:creationId xmlns:a16="http://schemas.microsoft.com/office/drawing/2014/main" id="{F823F2D1-C8FA-3CCC-B029-C0F3D3D7A556}"/>
                  </a:ext>
                </a:extLst>
              </p:cNvPr>
              <p:cNvGraphicFramePr>
                <a:graphicFrameLocks noChangeAspect="1"/>
              </p:cNvGraphicFramePr>
              <p:nvPr>
                <p:extLst>
                  <p:ext uri="{D42A27DB-BD31-4B8C-83A1-F6EECF244321}">
                    <p14:modId xmlns:p14="http://schemas.microsoft.com/office/powerpoint/2010/main" val="2410879519"/>
                  </p:ext>
                </p:extLst>
              </p:nvPr>
            </p:nvGraphicFramePr>
            <p:xfrm>
              <a:off x="12263204" y="435429"/>
              <a:ext cx="2401313" cy="7683574"/>
            </p:xfrm>
            <a:graphic>
              <a:graphicData uri="http://schemas.microsoft.com/office/powerpoint/2016/sectionzoom">
                <psez:sectionZm>
                  <psez:sectionZmObj sectionId="{2C3FFFF4-4CA1-4C04-B7DE-57385E043211}">
                    <psez:zmPr id="{139F8ACE-B4C5-4CDF-B24E-48986B7C08E9}" imageType="cover" transitionDur="1000" showBg="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2401313" cy="7683574"/>
                        </a:xfrm>
                        <a:prstGeom prst="rect">
                          <a:avLst/>
                        </a:prstGeom>
                        <a:ln>
                          <a:noFill/>
                        </a:ln>
                      </p166:spPr>
                    </psez:zmPr>
                  </psez:sectionZmObj>
                </psez:sectionZm>
              </a:graphicData>
            </a:graphic>
          </p:graphicFrame>
        </mc:Choice>
        <mc:Fallback xmlns="">
          <p:pic>
            <p:nvPicPr>
              <p:cNvPr id="2" name="Section Zoom 1">
                <a:hlinkClick r:id="rId6" action="ppaction://hlinksldjump"/>
                <a:extLst>
                  <a:ext uri="{FF2B5EF4-FFF2-40B4-BE49-F238E27FC236}">
                    <a16:creationId xmlns:a16="http://schemas.microsoft.com/office/drawing/2014/main" id="{F823F2D1-C8FA-3CCC-B029-C0F3D3D7A556}"/>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12263204" y="435429"/>
                <a:ext cx="2401313" cy="7683574"/>
              </a:xfrm>
              <a:prstGeom prst="rect">
                <a:avLst/>
              </a:prstGeom>
              <a:ln>
                <a:noFill/>
              </a:ln>
            </p:spPr>
          </p:pic>
        </mc:Fallback>
      </mc:AlternateContent>
      <mc:AlternateContent xmlns:mc="http://schemas.openxmlformats.org/markup-compatibility/2006" xmlns:psez="http://schemas.microsoft.com/office/powerpoint/2016/sectionzoom">
        <mc:Choice Requires="psez">
          <p:graphicFrame>
            <p:nvGraphicFramePr>
              <p:cNvPr id="43" name="Section Zoom 42">
                <a:extLst>
                  <a:ext uri="{FF2B5EF4-FFF2-40B4-BE49-F238E27FC236}">
                    <a16:creationId xmlns:a16="http://schemas.microsoft.com/office/drawing/2014/main" id="{06A50F70-D9F3-1233-CEC1-3D59109B9C80}"/>
                  </a:ext>
                </a:extLst>
              </p:cNvPr>
              <p:cNvGraphicFramePr>
                <a:graphicFrameLocks noChangeAspect="1"/>
              </p:cNvGraphicFramePr>
              <p:nvPr>
                <p:extLst>
                  <p:ext uri="{D42A27DB-BD31-4B8C-83A1-F6EECF244321}">
                    <p14:modId xmlns:p14="http://schemas.microsoft.com/office/powerpoint/2010/main" val="1434917811"/>
                  </p:ext>
                </p:extLst>
              </p:nvPr>
            </p:nvGraphicFramePr>
            <p:xfrm>
              <a:off x="1482191" y="451281"/>
              <a:ext cx="2519191" cy="7719761"/>
            </p:xfrm>
            <a:graphic>
              <a:graphicData uri="http://schemas.microsoft.com/office/powerpoint/2016/sectionzoom">
                <psez:sectionZm>
                  <psez:sectionZmObj sectionId="{9D625DF8-291F-443E-BF40-A5451F936631}">
                    <psez:zmPr id="{D9174264-3CF1-4E66-B86D-643D38DD8C10}" imageType="cover" transitionDur="1000" showBg="0">
                      <p166:blipFill xmlns:p166="http://schemas.microsoft.com/office/powerpoint/2016/6/main">
                        <a:blip r:embed="rId8">
                          <a:extLst>
                            <a:ext uri="{28A0092B-C50C-407E-A947-70E740481C1C}">
                              <a14:useLocalDpi xmlns:a14="http://schemas.microsoft.com/office/drawing/2010/main" val="0"/>
                            </a:ext>
                          </a:extLst>
                        </a:blip>
                        <a:stretch>
                          <a:fillRect/>
                        </a:stretch>
                      </p166:blipFill>
                      <p166:spPr xmlns:p166="http://schemas.microsoft.com/office/powerpoint/2016/6/main">
                        <a:xfrm>
                          <a:off x="0" y="0"/>
                          <a:ext cx="2519191" cy="7719761"/>
                        </a:xfrm>
                        <a:prstGeom prst="rect">
                          <a:avLst/>
                        </a:prstGeom>
                        <a:ln>
                          <a:noFill/>
                        </a:ln>
                      </p166:spPr>
                    </psez:zmPr>
                  </psez:sectionZmObj>
                </psez:sectionZm>
              </a:graphicData>
            </a:graphic>
          </p:graphicFrame>
        </mc:Choice>
        <mc:Fallback xmlns="">
          <p:pic>
            <p:nvPicPr>
              <p:cNvPr id="43" name="Section Zoom 42">
                <a:hlinkClick r:id="rId9" action="ppaction://hlinksldjump"/>
                <a:extLst>
                  <a:ext uri="{FF2B5EF4-FFF2-40B4-BE49-F238E27FC236}">
                    <a16:creationId xmlns:a16="http://schemas.microsoft.com/office/drawing/2014/main" id="{06A50F70-D9F3-1233-CEC1-3D59109B9C80}"/>
                  </a:ext>
                </a:extLst>
              </p:cNvPr>
              <p:cNvPicPr>
                <a:picLocks noGrp="1" noRot="1" noChangeAspect="1" noMove="1" noResize="1" noEditPoints="1" noAdjustHandles="1" noChangeArrowheads="1" noChangeShapeType="1"/>
              </p:cNvPicPr>
              <p:nvPr/>
            </p:nvPicPr>
            <p:blipFill>
              <a:blip r:embed="rId10">
                <a:extLst>
                  <a:ext uri="{28A0092B-C50C-407E-A947-70E740481C1C}">
                    <a14:useLocalDpi xmlns:a14="http://schemas.microsoft.com/office/drawing/2010/main" val="0"/>
                  </a:ext>
                </a:extLst>
              </a:blip>
              <a:stretch>
                <a:fillRect/>
              </a:stretch>
            </p:blipFill>
            <p:spPr>
              <a:xfrm>
                <a:off x="1482191" y="451281"/>
                <a:ext cx="2519191" cy="7719761"/>
              </a:xfrm>
              <a:prstGeom prst="rect">
                <a:avLst/>
              </a:prstGeom>
              <a:ln>
                <a:noFill/>
              </a:ln>
            </p:spPr>
          </p:pic>
        </mc:Fallback>
      </mc:AlternateContent>
    </p:spTree>
    <p:extLst>
      <p:ext uri="{BB962C8B-B14F-4D97-AF65-F5344CB8AC3E}">
        <p14:creationId xmlns:p14="http://schemas.microsoft.com/office/powerpoint/2010/main" val="3265640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39729E9-A203-0253-A9EE-41A05A5AE23F}"/>
              </a:ext>
            </a:extLst>
          </p:cNvPr>
          <p:cNvGrpSpPr/>
          <p:nvPr/>
        </p:nvGrpSpPr>
        <p:grpSpPr>
          <a:xfrm>
            <a:off x="1726643" y="435429"/>
            <a:ext cx="9003042" cy="765572"/>
            <a:chOff x="1726643" y="435429"/>
            <a:chExt cx="9003042" cy="765572"/>
          </a:xfrm>
        </p:grpSpPr>
        <p:sp>
          <p:nvSpPr>
            <p:cNvPr id="6" name="Rectangle: Rounded Corners 5">
              <a:extLst>
                <a:ext uri="{FF2B5EF4-FFF2-40B4-BE49-F238E27FC236}">
                  <a16:creationId xmlns:a16="http://schemas.microsoft.com/office/drawing/2014/main" id="{2BBB524C-91A9-38AE-4F04-38A0CF05D0E7}"/>
                </a:ext>
              </a:extLst>
            </p:cNvPr>
            <p:cNvSpPr/>
            <p:nvPr/>
          </p:nvSpPr>
          <p:spPr>
            <a:xfrm>
              <a:off x="1726643" y="435429"/>
              <a:ext cx="9003042" cy="765572"/>
            </a:xfrm>
            <a:prstGeom prst="roundRect">
              <a:avLst>
                <a:gd name="adj" fmla="val 50000"/>
              </a:avLst>
            </a:prstGeom>
            <a:solidFill>
              <a:schemeClr val="bg1"/>
            </a:solidFill>
            <a:ln>
              <a:noFill/>
            </a:ln>
            <a:effectLst>
              <a:innerShdw blurRad="190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D52D9C06-4174-019F-482E-4FD419AADA43}"/>
                </a:ext>
              </a:extLst>
            </p:cNvPr>
            <p:cNvSpPr/>
            <p:nvPr/>
          </p:nvSpPr>
          <p:spPr>
            <a:xfrm>
              <a:off x="2020389" y="642425"/>
              <a:ext cx="8273839" cy="351579"/>
            </a:xfrm>
            <a:prstGeom prst="roundRect">
              <a:avLst>
                <a:gd name="adj" fmla="val 50000"/>
              </a:avLst>
            </a:prstGeom>
            <a:solidFill>
              <a:schemeClr val="bg1">
                <a:lumMod val="6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psez="http://schemas.microsoft.com/office/powerpoint/2016/sectionzoom">
        <mc:Choice Requires="psez">
          <p:graphicFrame>
            <p:nvGraphicFramePr>
              <p:cNvPr id="49" name="Section Zoom 48">
                <a:extLst>
                  <a:ext uri="{FF2B5EF4-FFF2-40B4-BE49-F238E27FC236}">
                    <a16:creationId xmlns:a16="http://schemas.microsoft.com/office/drawing/2014/main" id="{E5A0E3F0-7A72-2343-6920-B5962A5B129C}"/>
                  </a:ext>
                </a:extLst>
              </p:cNvPr>
              <p:cNvGraphicFramePr>
                <a:graphicFrameLocks noChangeAspect="1"/>
              </p:cNvGraphicFramePr>
              <p:nvPr>
                <p:extLst>
                  <p:ext uri="{D42A27DB-BD31-4B8C-83A1-F6EECF244321}">
                    <p14:modId xmlns:p14="http://schemas.microsoft.com/office/powerpoint/2010/main" val="2348255751"/>
                  </p:ext>
                </p:extLst>
              </p:nvPr>
            </p:nvGraphicFramePr>
            <p:xfrm>
              <a:off x="3839899" y="450669"/>
              <a:ext cx="2386073" cy="7214467"/>
            </p:xfrm>
            <a:graphic>
              <a:graphicData uri="http://schemas.microsoft.com/office/powerpoint/2016/sectionzoom">
                <psez:sectionZm>
                  <psez:sectionZmObj sectionId="{D33B3EB9-1F3F-4308-AF2E-BA293D8CDC77}">
                    <psez:zmPr id="{C49FF624-F476-4F08-98DC-B8BCF94ABBBF}" imageType="cover" transitionDur="1000" showBg="0">
                      <p166:blipFill xmlns:p166="http://schemas.microsoft.com/office/powerpoint/2016/6/main">
                        <a:blip r:embed="rId2">
                          <a:extLst>
                            <a:ext uri="{28A0092B-C50C-407E-A947-70E740481C1C}">
                              <a14:useLocalDpi xmlns:a14="http://schemas.microsoft.com/office/drawing/2010/main" val="0"/>
                            </a:ext>
                          </a:extLst>
                        </a:blip>
                        <a:stretch>
                          <a:fillRect/>
                        </a:stretch>
                      </p166:blipFill>
                      <p166:spPr xmlns:p166="http://schemas.microsoft.com/office/powerpoint/2016/6/main">
                        <a:xfrm>
                          <a:off x="0" y="0"/>
                          <a:ext cx="2386073" cy="7214467"/>
                        </a:xfrm>
                        <a:prstGeom prst="rect">
                          <a:avLst/>
                        </a:prstGeom>
                        <a:ln>
                          <a:noFill/>
                        </a:ln>
                      </p166:spPr>
                    </psez:zmPr>
                  </psez:sectionZmObj>
                </psez:sectionZm>
              </a:graphicData>
            </a:graphic>
          </p:graphicFrame>
        </mc:Choice>
        <mc:Fallback xmlns="">
          <p:pic>
            <p:nvPicPr>
              <p:cNvPr id="49" name="Section Zoom 48">
                <a:hlinkClick r:id="rId3" action="ppaction://hlinksldjump"/>
                <a:extLst>
                  <a:ext uri="{FF2B5EF4-FFF2-40B4-BE49-F238E27FC236}">
                    <a16:creationId xmlns:a16="http://schemas.microsoft.com/office/drawing/2014/main" id="{E5A0E3F0-7A72-2343-6920-B5962A5B129C}"/>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3839899" y="450669"/>
                <a:ext cx="2386073" cy="7214467"/>
              </a:xfrm>
              <a:prstGeom prst="rect">
                <a:avLst/>
              </a:prstGeom>
              <a:ln>
                <a:noFill/>
              </a:ln>
            </p:spPr>
          </p:pic>
        </mc:Fallback>
      </mc:AlternateContent>
      <mc:AlternateContent xmlns:mc="http://schemas.openxmlformats.org/markup-compatibility/2006" xmlns:psez="http://schemas.microsoft.com/office/powerpoint/2016/sectionzoom">
        <mc:Choice Requires="psez">
          <p:graphicFrame>
            <p:nvGraphicFramePr>
              <p:cNvPr id="3" name="Section Zoom 2">
                <a:extLst>
                  <a:ext uri="{FF2B5EF4-FFF2-40B4-BE49-F238E27FC236}">
                    <a16:creationId xmlns:a16="http://schemas.microsoft.com/office/drawing/2014/main" id="{C6F3A4F7-E5F0-E29F-C731-0A175787704D}"/>
                  </a:ext>
                </a:extLst>
              </p:cNvPr>
              <p:cNvGraphicFramePr>
                <a:graphicFrameLocks noChangeAspect="1"/>
              </p:cNvGraphicFramePr>
              <p:nvPr>
                <p:extLst>
                  <p:ext uri="{D42A27DB-BD31-4B8C-83A1-F6EECF244321}">
                    <p14:modId xmlns:p14="http://schemas.microsoft.com/office/powerpoint/2010/main" val="3424072685"/>
                  </p:ext>
                </p:extLst>
              </p:nvPr>
            </p:nvGraphicFramePr>
            <p:xfrm>
              <a:off x="12245141" y="409715"/>
              <a:ext cx="2406056" cy="7765481"/>
            </p:xfrm>
            <a:graphic>
              <a:graphicData uri="http://schemas.microsoft.com/office/powerpoint/2016/sectionzoom">
                <psez:sectionZm>
                  <psez:sectionZmObj sectionId="{A453CE69-6DCF-4FFB-BBA9-C7BFE908E8F7}">
                    <psez:zmPr id="{D9079D5B-451F-4FD0-B220-159C0F4058C1}" imageType="cover" transitionDur="1000" showBg="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2406056" cy="7765481"/>
                        </a:xfrm>
                        <a:prstGeom prst="rect">
                          <a:avLst/>
                        </a:prstGeom>
                        <a:ln>
                          <a:noFill/>
                        </a:ln>
                      </p166:spPr>
                    </psez:zmPr>
                  </psez:sectionZmObj>
                </psez:sectionZm>
              </a:graphicData>
            </a:graphic>
          </p:graphicFrame>
        </mc:Choice>
        <mc:Fallback xmlns="">
          <p:pic>
            <p:nvPicPr>
              <p:cNvPr id="3" name="Section Zoom 2">
                <a:hlinkClick r:id="rId6" action="ppaction://hlinksldjump"/>
                <a:extLst>
                  <a:ext uri="{FF2B5EF4-FFF2-40B4-BE49-F238E27FC236}">
                    <a16:creationId xmlns:a16="http://schemas.microsoft.com/office/drawing/2014/main" id="{C6F3A4F7-E5F0-E29F-C731-0A175787704D}"/>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12245141" y="409715"/>
                <a:ext cx="2406056" cy="7765481"/>
              </a:xfrm>
              <a:prstGeom prst="rect">
                <a:avLst/>
              </a:prstGeom>
              <a:ln>
                <a:noFill/>
              </a:ln>
            </p:spPr>
          </p:pic>
        </mc:Fallback>
      </mc:AlternateContent>
      <mc:AlternateContent xmlns:mc="http://schemas.openxmlformats.org/markup-compatibility/2006" xmlns:psez="http://schemas.microsoft.com/office/powerpoint/2016/sectionzoom">
        <mc:Choice Requires="psez">
          <p:graphicFrame>
            <p:nvGraphicFramePr>
              <p:cNvPr id="2" name="Section Zoom 1">
                <a:extLst>
                  <a:ext uri="{FF2B5EF4-FFF2-40B4-BE49-F238E27FC236}">
                    <a16:creationId xmlns:a16="http://schemas.microsoft.com/office/drawing/2014/main" id="{F823F2D1-C8FA-3CCC-B029-C0F3D3D7A556}"/>
                  </a:ext>
                </a:extLst>
              </p:cNvPr>
              <p:cNvGraphicFramePr>
                <a:graphicFrameLocks noChangeAspect="1"/>
              </p:cNvGraphicFramePr>
              <p:nvPr>
                <p:extLst>
                  <p:ext uri="{D42A27DB-BD31-4B8C-83A1-F6EECF244321}">
                    <p14:modId xmlns:p14="http://schemas.microsoft.com/office/powerpoint/2010/main" val="3576429459"/>
                  </p:ext>
                </p:extLst>
              </p:nvPr>
            </p:nvGraphicFramePr>
            <p:xfrm>
              <a:off x="6125769" y="389709"/>
              <a:ext cx="2401313" cy="7683574"/>
            </p:xfrm>
            <a:graphic>
              <a:graphicData uri="http://schemas.microsoft.com/office/powerpoint/2016/sectionzoom">
                <psez:sectionZm>
                  <psez:sectionZmObj sectionId="{2C3FFFF4-4CA1-4C04-B7DE-57385E043211}">
                    <psez:zmPr id="{139F8ACE-B4C5-4CDF-B24E-48986B7C08E9}" imageType="cover" transitionDur="1000">
                      <p166:blipFill xmlns:p166="http://schemas.microsoft.com/office/powerpoint/2016/6/main">
                        <a:blip r:embed="rId8">
                          <a:extLst>
                            <a:ext uri="{28A0092B-C50C-407E-A947-70E740481C1C}">
                              <a14:useLocalDpi xmlns:a14="http://schemas.microsoft.com/office/drawing/2010/main" val="0"/>
                            </a:ext>
                          </a:extLst>
                        </a:blip>
                        <a:stretch>
                          <a:fillRect/>
                        </a:stretch>
                      </p166:blipFill>
                      <p166:spPr xmlns:p166="http://schemas.microsoft.com/office/powerpoint/2016/6/main">
                        <a:xfrm>
                          <a:off x="0" y="0"/>
                          <a:ext cx="2401313" cy="7683574"/>
                        </a:xfrm>
                        <a:prstGeom prst="rect">
                          <a:avLst/>
                        </a:prstGeom>
                        <a:ln w="3175">
                          <a:solidFill>
                            <a:prstClr val="ltGray"/>
                          </a:solidFill>
                        </a:ln>
                      </p166:spPr>
                    </psez:zmPr>
                  </psez:sectionZmObj>
                </psez:sectionZm>
              </a:graphicData>
            </a:graphic>
          </p:graphicFrame>
        </mc:Choice>
        <mc:Fallback xmlns="">
          <p:pic>
            <p:nvPicPr>
              <p:cNvPr id="2" name="Section Zoom 1">
                <a:hlinkClick r:id="rId9" action="ppaction://hlinksldjump"/>
                <a:extLst>
                  <a:ext uri="{FF2B5EF4-FFF2-40B4-BE49-F238E27FC236}">
                    <a16:creationId xmlns:a16="http://schemas.microsoft.com/office/drawing/2014/main" id="{F823F2D1-C8FA-3CCC-B029-C0F3D3D7A556}"/>
                  </a:ext>
                </a:extLst>
              </p:cNvPr>
              <p:cNvPicPr>
                <a:picLocks noGrp="1" noRot="1" noChangeAspect="1" noMove="1" noResize="1" noEditPoints="1" noAdjustHandles="1" noChangeArrowheads="1" noChangeShapeType="1"/>
              </p:cNvPicPr>
              <p:nvPr/>
            </p:nvPicPr>
            <p:blipFill>
              <a:blip r:embed="rId10">
                <a:extLst>
                  <a:ext uri="{28A0092B-C50C-407E-A947-70E740481C1C}">
                    <a14:useLocalDpi xmlns:a14="http://schemas.microsoft.com/office/drawing/2010/main" val="0"/>
                  </a:ext>
                </a:extLst>
              </a:blip>
              <a:stretch>
                <a:fillRect/>
              </a:stretch>
            </p:blipFill>
            <p:spPr>
              <a:xfrm>
                <a:off x="6125769" y="389709"/>
                <a:ext cx="2401313" cy="7683574"/>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43" name="Section Zoom 42">
                <a:extLst>
                  <a:ext uri="{FF2B5EF4-FFF2-40B4-BE49-F238E27FC236}">
                    <a16:creationId xmlns:a16="http://schemas.microsoft.com/office/drawing/2014/main" id="{06A50F70-D9F3-1233-CEC1-3D59109B9C80}"/>
                  </a:ext>
                </a:extLst>
              </p:cNvPr>
              <p:cNvGraphicFramePr>
                <a:graphicFrameLocks noChangeAspect="1"/>
              </p:cNvGraphicFramePr>
              <p:nvPr>
                <p:extLst>
                  <p:ext uri="{D42A27DB-BD31-4B8C-83A1-F6EECF244321}">
                    <p14:modId xmlns:p14="http://schemas.microsoft.com/office/powerpoint/2010/main" val="2907115418"/>
                  </p:ext>
                </p:extLst>
              </p:nvPr>
            </p:nvGraphicFramePr>
            <p:xfrm>
              <a:off x="1482191" y="451281"/>
              <a:ext cx="2519191" cy="7719761"/>
            </p:xfrm>
            <a:graphic>
              <a:graphicData uri="http://schemas.microsoft.com/office/powerpoint/2016/sectionzoom">
                <psez:sectionZm>
                  <psez:sectionZmObj sectionId="{9D625DF8-291F-443E-BF40-A5451F936631}">
                    <psez:zmPr id="{D9174264-3CF1-4E66-B86D-643D38DD8C10}" imageType="cover" transitionDur="1000" showBg="0">
                      <p166:blipFill xmlns:p166="http://schemas.microsoft.com/office/powerpoint/2016/6/main">
                        <a:blip r:embed="rId11">
                          <a:extLst>
                            <a:ext uri="{28A0092B-C50C-407E-A947-70E740481C1C}">
                              <a14:useLocalDpi xmlns:a14="http://schemas.microsoft.com/office/drawing/2010/main" val="0"/>
                            </a:ext>
                          </a:extLst>
                        </a:blip>
                        <a:stretch>
                          <a:fillRect/>
                        </a:stretch>
                      </p166:blipFill>
                      <p166:spPr xmlns:p166="http://schemas.microsoft.com/office/powerpoint/2016/6/main">
                        <a:xfrm>
                          <a:off x="0" y="0"/>
                          <a:ext cx="2519191" cy="7719761"/>
                        </a:xfrm>
                        <a:prstGeom prst="rect">
                          <a:avLst/>
                        </a:prstGeom>
                        <a:ln>
                          <a:noFill/>
                        </a:ln>
                      </p166:spPr>
                    </psez:zmPr>
                  </psez:sectionZmObj>
                </psez:sectionZm>
              </a:graphicData>
            </a:graphic>
          </p:graphicFrame>
        </mc:Choice>
        <mc:Fallback xmlns="">
          <p:pic>
            <p:nvPicPr>
              <p:cNvPr id="43" name="Section Zoom 42">
                <a:hlinkClick r:id="rId12" action="ppaction://hlinksldjump"/>
                <a:extLst>
                  <a:ext uri="{FF2B5EF4-FFF2-40B4-BE49-F238E27FC236}">
                    <a16:creationId xmlns:a16="http://schemas.microsoft.com/office/drawing/2014/main" id="{06A50F70-D9F3-1233-CEC1-3D59109B9C80}"/>
                  </a:ext>
                </a:extLst>
              </p:cNvPr>
              <p:cNvPicPr>
                <a:picLocks noGrp="1" noRot="1" noChangeAspect="1" noMove="1" noResize="1" noEditPoints="1" noAdjustHandles="1" noChangeArrowheads="1" noChangeShapeType="1"/>
              </p:cNvPicPr>
              <p:nvPr/>
            </p:nvPicPr>
            <p:blipFill>
              <a:blip r:embed="rId13">
                <a:extLst>
                  <a:ext uri="{28A0092B-C50C-407E-A947-70E740481C1C}">
                    <a14:useLocalDpi xmlns:a14="http://schemas.microsoft.com/office/drawing/2010/main" val="0"/>
                  </a:ext>
                </a:extLst>
              </a:blip>
              <a:stretch>
                <a:fillRect/>
              </a:stretch>
            </p:blipFill>
            <p:spPr>
              <a:xfrm>
                <a:off x="1482191" y="451281"/>
                <a:ext cx="2519191" cy="7719761"/>
              </a:xfrm>
              <a:prstGeom prst="rect">
                <a:avLst/>
              </a:prstGeom>
              <a:ln>
                <a:noFill/>
              </a:ln>
            </p:spPr>
          </p:pic>
        </mc:Fallback>
      </mc:AlternateContent>
    </p:spTree>
    <p:extLst>
      <p:ext uri="{BB962C8B-B14F-4D97-AF65-F5344CB8AC3E}">
        <p14:creationId xmlns:p14="http://schemas.microsoft.com/office/powerpoint/2010/main" val="2524471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39729E9-A203-0253-A9EE-41A05A5AE23F}"/>
              </a:ext>
            </a:extLst>
          </p:cNvPr>
          <p:cNvGrpSpPr/>
          <p:nvPr/>
        </p:nvGrpSpPr>
        <p:grpSpPr>
          <a:xfrm>
            <a:off x="1726643" y="435429"/>
            <a:ext cx="9003042" cy="765572"/>
            <a:chOff x="1726643" y="435429"/>
            <a:chExt cx="9003042" cy="765572"/>
          </a:xfrm>
        </p:grpSpPr>
        <p:sp>
          <p:nvSpPr>
            <p:cNvPr id="6" name="Rectangle: Rounded Corners 5">
              <a:extLst>
                <a:ext uri="{FF2B5EF4-FFF2-40B4-BE49-F238E27FC236}">
                  <a16:creationId xmlns:a16="http://schemas.microsoft.com/office/drawing/2014/main" id="{2BBB524C-91A9-38AE-4F04-38A0CF05D0E7}"/>
                </a:ext>
              </a:extLst>
            </p:cNvPr>
            <p:cNvSpPr/>
            <p:nvPr/>
          </p:nvSpPr>
          <p:spPr>
            <a:xfrm>
              <a:off x="1726643" y="435429"/>
              <a:ext cx="9003042" cy="765572"/>
            </a:xfrm>
            <a:prstGeom prst="roundRect">
              <a:avLst>
                <a:gd name="adj" fmla="val 50000"/>
              </a:avLst>
            </a:prstGeom>
            <a:solidFill>
              <a:schemeClr val="bg1"/>
            </a:solidFill>
            <a:ln>
              <a:noFill/>
            </a:ln>
            <a:effectLst>
              <a:innerShdw blurRad="190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D52D9C06-4174-019F-482E-4FD419AADA43}"/>
                </a:ext>
              </a:extLst>
            </p:cNvPr>
            <p:cNvSpPr/>
            <p:nvPr/>
          </p:nvSpPr>
          <p:spPr>
            <a:xfrm>
              <a:off x="2020389" y="642425"/>
              <a:ext cx="8273839" cy="351579"/>
            </a:xfrm>
            <a:prstGeom prst="roundRect">
              <a:avLst>
                <a:gd name="adj" fmla="val 50000"/>
              </a:avLst>
            </a:prstGeom>
            <a:solidFill>
              <a:schemeClr val="bg1">
                <a:lumMod val="6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psez="http://schemas.microsoft.com/office/powerpoint/2016/sectionzoom">
        <mc:Choice Requires="psez">
          <p:graphicFrame>
            <p:nvGraphicFramePr>
              <p:cNvPr id="49" name="Section Zoom 48">
                <a:extLst>
                  <a:ext uri="{FF2B5EF4-FFF2-40B4-BE49-F238E27FC236}">
                    <a16:creationId xmlns:a16="http://schemas.microsoft.com/office/drawing/2014/main" id="{E5A0E3F0-7A72-2343-6920-B5962A5B129C}"/>
                  </a:ext>
                </a:extLst>
              </p:cNvPr>
              <p:cNvGraphicFramePr>
                <a:graphicFrameLocks noChangeAspect="1"/>
              </p:cNvGraphicFramePr>
              <p:nvPr>
                <p:extLst>
                  <p:ext uri="{D42A27DB-BD31-4B8C-83A1-F6EECF244321}">
                    <p14:modId xmlns:p14="http://schemas.microsoft.com/office/powerpoint/2010/main" val="286850512"/>
                  </p:ext>
                </p:extLst>
              </p:nvPr>
            </p:nvGraphicFramePr>
            <p:xfrm>
              <a:off x="3805063" y="450669"/>
              <a:ext cx="2386073" cy="7214467"/>
            </p:xfrm>
            <a:graphic>
              <a:graphicData uri="http://schemas.microsoft.com/office/powerpoint/2016/sectionzoom">
                <psez:sectionZm>
                  <psez:sectionZmObj sectionId="{D33B3EB9-1F3F-4308-AF2E-BA293D8CDC77}">
                    <psez:zmPr id="{C49FF624-F476-4F08-98DC-B8BCF94ABBBF}" imageType="cover" transitionDur="1000">
                      <p166:blipFill xmlns:p166="http://schemas.microsoft.com/office/powerpoint/2016/6/main">
                        <a:blip r:embed="rId2">
                          <a:extLst>
                            <a:ext uri="{28A0092B-C50C-407E-A947-70E740481C1C}">
                              <a14:useLocalDpi xmlns:a14="http://schemas.microsoft.com/office/drawing/2010/main" val="0"/>
                            </a:ext>
                          </a:extLst>
                        </a:blip>
                        <a:stretch>
                          <a:fillRect/>
                        </a:stretch>
                      </p166:blipFill>
                      <p166:spPr xmlns:p166="http://schemas.microsoft.com/office/powerpoint/2016/6/main">
                        <a:xfrm>
                          <a:off x="0" y="0"/>
                          <a:ext cx="2386073" cy="7214467"/>
                        </a:xfrm>
                        <a:prstGeom prst="rect">
                          <a:avLst/>
                        </a:prstGeom>
                        <a:ln w="3175">
                          <a:noFill/>
                        </a:ln>
                      </p166:spPr>
                    </psez:zmPr>
                  </psez:sectionZmObj>
                </psez:sectionZm>
              </a:graphicData>
            </a:graphic>
          </p:graphicFrame>
        </mc:Choice>
        <mc:Fallback xmlns="">
          <p:pic>
            <p:nvPicPr>
              <p:cNvPr id="49" name="Section Zoom 48">
                <a:hlinkClick r:id="rId3" action="ppaction://hlinksldjump"/>
                <a:extLst>
                  <a:ext uri="{FF2B5EF4-FFF2-40B4-BE49-F238E27FC236}">
                    <a16:creationId xmlns:a16="http://schemas.microsoft.com/office/drawing/2014/main" id="{E5A0E3F0-7A72-2343-6920-B5962A5B129C}"/>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3805063" y="450669"/>
                <a:ext cx="2386073" cy="7214467"/>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3" name="Section Zoom 2">
                <a:extLst>
                  <a:ext uri="{FF2B5EF4-FFF2-40B4-BE49-F238E27FC236}">
                    <a16:creationId xmlns:a16="http://schemas.microsoft.com/office/drawing/2014/main" id="{C6F3A4F7-E5F0-E29F-C731-0A175787704D}"/>
                  </a:ext>
                </a:extLst>
              </p:cNvPr>
              <p:cNvGraphicFramePr>
                <a:graphicFrameLocks noChangeAspect="1"/>
              </p:cNvGraphicFramePr>
              <p:nvPr>
                <p:extLst>
                  <p:ext uri="{D42A27DB-BD31-4B8C-83A1-F6EECF244321}">
                    <p14:modId xmlns:p14="http://schemas.microsoft.com/office/powerpoint/2010/main" val="3578114075"/>
                  </p:ext>
                </p:extLst>
              </p:nvPr>
            </p:nvGraphicFramePr>
            <p:xfrm>
              <a:off x="8552392" y="409715"/>
              <a:ext cx="2406056" cy="7765481"/>
            </p:xfrm>
            <a:graphic>
              <a:graphicData uri="http://schemas.microsoft.com/office/powerpoint/2016/sectionzoom">
                <psez:sectionZm>
                  <psez:sectionZmObj sectionId="{A453CE69-6DCF-4FFB-BBA9-C7BFE908E8F7}">
                    <psez:zmPr id="{D9079D5B-451F-4FD0-B220-159C0F4058C1}" imageType="cover" transitionDur="100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2406056" cy="7765481"/>
                        </a:xfrm>
                        <a:prstGeom prst="rect">
                          <a:avLst/>
                        </a:prstGeom>
                        <a:ln w="3175">
                          <a:noFill/>
                        </a:ln>
                      </p166:spPr>
                    </psez:zmPr>
                  </psez:sectionZmObj>
                </psez:sectionZm>
              </a:graphicData>
            </a:graphic>
          </p:graphicFrame>
        </mc:Choice>
        <mc:Fallback xmlns="">
          <p:pic>
            <p:nvPicPr>
              <p:cNvPr id="3" name="Section Zoom 2">
                <a:hlinkClick r:id="rId6" action="ppaction://hlinksldjump"/>
                <a:extLst>
                  <a:ext uri="{FF2B5EF4-FFF2-40B4-BE49-F238E27FC236}">
                    <a16:creationId xmlns:a16="http://schemas.microsoft.com/office/drawing/2014/main" id="{C6F3A4F7-E5F0-E29F-C731-0A175787704D}"/>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8552392" y="409715"/>
                <a:ext cx="2406056" cy="7765481"/>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2" name="Section Zoom 1">
                <a:extLst>
                  <a:ext uri="{FF2B5EF4-FFF2-40B4-BE49-F238E27FC236}">
                    <a16:creationId xmlns:a16="http://schemas.microsoft.com/office/drawing/2014/main" id="{F823F2D1-C8FA-3CCC-B029-C0F3D3D7A556}"/>
                  </a:ext>
                </a:extLst>
              </p:cNvPr>
              <p:cNvGraphicFramePr>
                <a:graphicFrameLocks noChangeAspect="1"/>
              </p:cNvGraphicFramePr>
              <p:nvPr>
                <p:extLst>
                  <p:ext uri="{D42A27DB-BD31-4B8C-83A1-F6EECF244321}">
                    <p14:modId xmlns:p14="http://schemas.microsoft.com/office/powerpoint/2010/main" val="39711374"/>
                  </p:ext>
                </p:extLst>
              </p:nvPr>
            </p:nvGraphicFramePr>
            <p:xfrm>
              <a:off x="6185798" y="389709"/>
              <a:ext cx="2401313" cy="7683574"/>
            </p:xfrm>
            <a:graphic>
              <a:graphicData uri="http://schemas.microsoft.com/office/powerpoint/2016/sectionzoom">
                <psez:sectionZm>
                  <psez:sectionZmObj sectionId="{2C3FFFF4-4CA1-4C04-B7DE-57385E043211}">
                    <psez:zmPr id="{139F8ACE-B4C5-4CDF-B24E-48986B7C08E9}" imageType="cover" transitionDur="1000">
                      <p166:blipFill xmlns:p166="http://schemas.microsoft.com/office/powerpoint/2016/6/main">
                        <a:blip r:embed="rId8">
                          <a:extLst>
                            <a:ext uri="{28A0092B-C50C-407E-A947-70E740481C1C}">
                              <a14:useLocalDpi xmlns:a14="http://schemas.microsoft.com/office/drawing/2010/main" val="0"/>
                            </a:ext>
                          </a:extLst>
                        </a:blip>
                        <a:stretch>
                          <a:fillRect/>
                        </a:stretch>
                      </p166:blipFill>
                      <p166:spPr xmlns:p166="http://schemas.microsoft.com/office/powerpoint/2016/6/main">
                        <a:xfrm>
                          <a:off x="0" y="0"/>
                          <a:ext cx="2401313" cy="7683574"/>
                        </a:xfrm>
                        <a:prstGeom prst="rect">
                          <a:avLst/>
                        </a:prstGeom>
                        <a:ln w="3175">
                          <a:noFill/>
                        </a:ln>
                      </p166:spPr>
                    </psez:zmPr>
                  </psez:sectionZmObj>
                </psez:sectionZm>
              </a:graphicData>
            </a:graphic>
          </p:graphicFrame>
        </mc:Choice>
        <mc:Fallback xmlns="">
          <p:pic>
            <p:nvPicPr>
              <p:cNvPr id="2" name="Section Zoom 1">
                <a:hlinkClick r:id="rId9" action="ppaction://hlinksldjump"/>
                <a:extLst>
                  <a:ext uri="{FF2B5EF4-FFF2-40B4-BE49-F238E27FC236}">
                    <a16:creationId xmlns:a16="http://schemas.microsoft.com/office/drawing/2014/main" id="{F823F2D1-C8FA-3CCC-B029-C0F3D3D7A556}"/>
                  </a:ext>
                </a:extLst>
              </p:cNvPr>
              <p:cNvPicPr>
                <a:picLocks noGrp="1" noRot="1" noChangeAspect="1" noMove="1" noResize="1" noEditPoints="1" noAdjustHandles="1" noChangeArrowheads="1" noChangeShapeType="1"/>
              </p:cNvPicPr>
              <p:nvPr/>
            </p:nvPicPr>
            <p:blipFill>
              <a:blip r:embed="rId10">
                <a:extLst>
                  <a:ext uri="{28A0092B-C50C-407E-A947-70E740481C1C}">
                    <a14:useLocalDpi xmlns:a14="http://schemas.microsoft.com/office/drawing/2010/main" val="0"/>
                  </a:ext>
                </a:extLst>
              </a:blip>
              <a:stretch>
                <a:fillRect/>
              </a:stretch>
            </p:blipFill>
            <p:spPr>
              <a:xfrm>
                <a:off x="6185798" y="389709"/>
                <a:ext cx="2401313" cy="7683574"/>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43" name="Section Zoom 42">
                <a:extLst>
                  <a:ext uri="{FF2B5EF4-FFF2-40B4-BE49-F238E27FC236}">
                    <a16:creationId xmlns:a16="http://schemas.microsoft.com/office/drawing/2014/main" id="{06A50F70-D9F3-1233-CEC1-3D59109B9C80}"/>
                  </a:ext>
                </a:extLst>
              </p:cNvPr>
              <p:cNvGraphicFramePr>
                <a:graphicFrameLocks noChangeAspect="1"/>
              </p:cNvGraphicFramePr>
              <p:nvPr>
                <p:extLst>
                  <p:ext uri="{D42A27DB-BD31-4B8C-83A1-F6EECF244321}">
                    <p14:modId xmlns:p14="http://schemas.microsoft.com/office/powerpoint/2010/main" val="2271194820"/>
                  </p:ext>
                </p:extLst>
              </p:nvPr>
            </p:nvGraphicFramePr>
            <p:xfrm>
              <a:off x="1378305" y="451281"/>
              <a:ext cx="2519191" cy="7719761"/>
            </p:xfrm>
            <a:graphic>
              <a:graphicData uri="http://schemas.microsoft.com/office/powerpoint/2016/sectionzoom">
                <psez:sectionZm>
                  <psez:sectionZmObj sectionId="{9D625DF8-291F-443E-BF40-A5451F936631}">
                    <psez:zmPr id="{D9174264-3CF1-4E66-B86D-643D38DD8C10}" imageType="cover" transitionDur="1000">
                      <p166:blipFill xmlns:p166="http://schemas.microsoft.com/office/powerpoint/2016/6/main">
                        <a:blip r:embed="rId11">
                          <a:extLst>
                            <a:ext uri="{28A0092B-C50C-407E-A947-70E740481C1C}">
                              <a14:useLocalDpi xmlns:a14="http://schemas.microsoft.com/office/drawing/2010/main" val="0"/>
                            </a:ext>
                          </a:extLst>
                        </a:blip>
                        <a:stretch>
                          <a:fillRect/>
                        </a:stretch>
                      </p166:blipFill>
                      <p166:spPr xmlns:p166="http://schemas.microsoft.com/office/powerpoint/2016/6/main">
                        <a:xfrm>
                          <a:off x="0" y="0"/>
                          <a:ext cx="2519191" cy="7719761"/>
                        </a:xfrm>
                        <a:prstGeom prst="rect">
                          <a:avLst/>
                        </a:prstGeom>
                        <a:ln w="3175">
                          <a:noFill/>
                        </a:ln>
                      </p166:spPr>
                    </psez:zmPr>
                  </psez:sectionZmObj>
                </psez:sectionZm>
              </a:graphicData>
            </a:graphic>
          </p:graphicFrame>
        </mc:Choice>
        <mc:Fallback xmlns="">
          <p:pic>
            <p:nvPicPr>
              <p:cNvPr id="43" name="Section Zoom 42">
                <a:hlinkClick r:id="rId12" action="ppaction://hlinksldjump"/>
                <a:extLst>
                  <a:ext uri="{FF2B5EF4-FFF2-40B4-BE49-F238E27FC236}">
                    <a16:creationId xmlns:a16="http://schemas.microsoft.com/office/drawing/2014/main" id="{06A50F70-D9F3-1233-CEC1-3D59109B9C80}"/>
                  </a:ext>
                </a:extLst>
              </p:cNvPr>
              <p:cNvPicPr>
                <a:picLocks noGrp="1" noRot="1" noChangeAspect="1" noMove="1" noResize="1" noEditPoints="1" noAdjustHandles="1" noChangeArrowheads="1" noChangeShapeType="1"/>
              </p:cNvPicPr>
              <p:nvPr/>
            </p:nvPicPr>
            <p:blipFill>
              <a:blip r:embed="rId13">
                <a:extLst>
                  <a:ext uri="{28A0092B-C50C-407E-A947-70E740481C1C}">
                    <a14:useLocalDpi xmlns:a14="http://schemas.microsoft.com/office/drawing/2010/main" val="0"/>
                  </a:ext>
                </a:extLst>
              </a:blip>
              <a:stretch>
                <a:fillRect/>
              </a:stretch>
            </p:blipFill>
            <p:spPr>
              <a:xfrm>
                <a:off x="1378305" y="451281"/>
                <a:ext cx="2519191" cy="7719761"/>
              </a:xfrm>
              <a:prstGeom prst="rect">
                <a:avLst/>
              </a:prstGeom>
              <a:ln w="3175">
                <a:noFill/>
              </a:ln>
            </p:spPr>
          </p:pic>
        </mc:Fallback>
      </mc:AlternateContent>
    </p:spTree>
    <p:extLst>
      <p:ext uri="{BB962C8B-B14F-4D97-AF65-F5344CB8AC3E}">
        <p14:creationId xmlns:p14="http://schemas.microsoft.com/office/powerpoint/2010/main" val="1773428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F4EF9A-5FBC-A914-FD47-50F6999A856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E5E78EC-0428-F911-256A-C9512DB71614}"/>
              </a:ext>
            </a:extLst>
          </p:cNvPr>
          <p:cNvSpPr>
            <a:spLocks noGrp="1"/>
          </p:cNvSpPr>
          <p:nvPr>
            <p:ph type="title"/>
          </p:nvPr>
        </p:nvSpPr>
        <p:spPr>
          <a:xfrm>
            <a:off x="365760" y="365125"/>
            <a:ext cx="11203940" cy="1325563"/>
          </a:xfrm>
        </p:spPr>
        <p:txBody>
          <a:bodyPr>
            <a:normAutofit/>
          </a:bodyPr>
          <a:lstStyle/>
          <a:p>
            <a:r>
              <a:rPr lang="en-IN" sz="5400" b="1" u="sng" dirty="0">
                <a:solidFill>
                  <a:schemeClr val="bg1"/>
                </a:solidFill>
                <a:effectLst>
                  <a:outerShdw blurRad="38100" dist="38100" dir="2700000" algn="tl">
                    <a:srgbClr val="000000">
                      <a:alpha val="43137"/>
                    </a:srgbClr>
                  </a:outerShdw>
                </a:effectLst>
                <a:latin typeface="Algerian" panose="04020705040A02060702" pitchFamily="82" charset="0"/>
              </a:rPr>
              <a:t>Let’s Begin With…</a:t>
            </a:r>
          </a:p>
        </p:txBody>
      </p:sp>
      <p:sp>
        <p:nvSpPr>
          <p:cNvPr id="3" name="Content Placeholder 2">
            <a:extLst>
              <a:ext uri="{FF2B5EF4-FFF2-40B4-BE49-F238E27FC236}">
                <a16:creationId xmlns:a16="http://schemas.microsoft.com/office/drawing/2014/main" id="{B028FD5D-6BA4-A19E-4BFF-7D5C4FF587DA}"/>
              </a:ext>
            </a:extLst>
          </p:cNvPr>
          <p:cNvSpPr>
            <a:spLocks noGrp="1"/>
          </p:cNvSpPr>
          <p:nvPr>
            <p:ph idx="1"/>
          </p:nvPr>
        </p:nvSpPr>
        <p:spPr>
          <a:xfrm>
            <a:off x="365760" y="1690688"/>
            <a:ext cx="11460480" cy="4351338"/>
          </a:xfrm>
        </p:spPr>
        <p:txBody>
          <a:bodyPr>
            <a:normAutofit/>
          </a:bodyPr>
          <a:lstStyle/>
          <a:p>
            <a:pPr marL="0" indent="0" algn="just">
              <a:buNone/>
            </a:pPr>
            <a:r>
              <a:rPr lang="en-US" sz="2400" b="1" i="0" dirty="0">
                <a:solidFill>
                  <a:schemeClr val="bg1">
                    <a:lumMod val="85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Rural </a:t>
            </a:r>
            <a:r>
              <a:rPr lang="en-US" sz="2400" b="1" i="0" dirty="0" err="1">
                <a:solidFill>
                  <a:schemeClr val="bg1">
                    <a:lumMod val="85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labour</a:t>
            </a:r>
            <a:r>
              <a:rPr lang="en-US" sz="2400" b="1" i="0" dirty="0">
                <a:solidFill>
                  <a:schemeClr val="bg1">
                    <a:lumMod val="85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are the workers in villages or rural parts of the country i.e. remote part of the country who does not have any source of income other than selling their </a:t>
            </a:r>
            <a:r>
              <a:rPr lang="en-US" sz="2400" b="1" i="0" dirty="0" err="1">
                <a:solidFill>
                  <a:schemeClr val="bg1">
                    <a:lumMod val="85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labours</a:t>
            </a:r>
            <a:r>
              <a:rPr lang="en-US" sz="2400" b="1" i="0" dirty="0">
                <a:solidFill>
                  <a:schemeClr val="bg1">
                    <a:lumMod val="85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to earn money or piece of bread. They do not possess land or capital and do not have any kind of control over land and capital. </a:t>
            </a:r>
          </a:p>
          <a:p>
            <a:pPr marL="0" indent="0" algn="just">
              <a:buNone/>
            </a:pPr>
            <a:r>
              <a:rPr lang="en-US" sz="2400" b="1" i="0" dirty="0">
                <a:solidFill>
                  <a:schemeClr val="bg1">
                    <a:lumMod val="85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They are solely dependent on daily wages which they gross through working physically engaging full day in the tough physical work. </a:t>
            </a:r>
            <a:r>
              <a:rPr lang="en-US" sz="2400" b="1" dirty="0">
                <a:solidFill>
                  <a:schemeClr val="bg1">
                    <a:lumMod val="85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T</a:t>
            </a:r>
            <a:r>
              <a:rPr lang="en-US" sz="2400" b="1" i="0" dirty="0">
                <a:solidFill>
                  <a:schemeClr val="bg1">
                    <a:lumMod val="85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hey work in agricultural or non-agriculture occupations in return for wages in cash or kind. Hence they are subjected to a number of miseries and struggles.</a:t>
            </a:r>
          </a:p>
          <a:p>
            <a:pPr marL="0" indent="0" algn="just">
              <a:buNone/>
            </a:pPr>
            <a:r>
              <a:rPr lang="en-US" sz="2400" b="1" dirty="0">
                <a:solidFill>
                  <a:schemeClr val="bg1">
                    <a:lumMod val="85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In this presentation we will revisit the collection of the outcomes of the Workshop on </a:t>
            </a:r>
            <a:r>
              <a:rPr lang="en-US" sz="2400" b="1" i="1" dirty="0">
                <a:solidFill>
                  <a:schemeClr val="bg1">
                    <a:lumMod val="85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'Rural </a:t>
            </a:r>
            <a:r>
              <a:rPr lang="en-US" sz="2400" b="1" i="1" dirty="0" err="1">
                <a:solidFill>
                  <a:schemeClr val="bg1">
                    <a:lumMod val="85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Labour</a:t>
            </a:r>
            <a:r>
              <a:rPr lang="en-US" sz="2400" b="1" i="1" dirty="0">
                <a:solidFill>
                  <a:schemeClr val="bg1">
                    <a:lumMod val="85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Relations in India Today</a:t>
            </a:r>
            <a:r>
              <a:rPr lang="en-US" sz="2400" b="1" dirty="0">
                <a:solidFill>
                  <a:schemeClr val="bg1">
                    <a:lumMod val="85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 held at the London School of Economics (LSE) on 19 and 20 June 1997</a:t>
            </a:r>
            <a:endParaRPr lang="en-US" sz="2400" b="1" i="0" dirty="0">
              <a:solidFill>
                <a:schemeClr val="bg1">
                  <a:lumMod val="85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303761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99C327-B942-F3C0-452E-069FDFC463A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3899F43-0080-5EE2-340B-EF4523F36B73}"/>
              </a:ext>
            </a:extLst>
          </p:cNvPr>
          <p:cNvSpPr>
            <a:spLocks noGrp="1"/>
          </p:cNvSpPr>
          <p:nvPr>
            <p:ph type="title"/>
          </p:nvPr>
        </p:nvSpPr>
        <p:spPr>
          <a:xfrm>
            <a:off x="838200" y="0"/>
            <a:ext cx="10515600" cy="1325563"/>
          </a:xfrm>
        </p:spPr>
        <p:txBody>
          <a:bodyPr>
            <a:normAutofit/>
          </a:bodyPr>
          <a:lstStyle/>
          <a:p>
            <a:r>
              <a:rPr lang="en-IN" sz="4000" u="sng" dirty="0">
                <a:solidFill>
                  <a:schemeClr val="accent6">
                    <a:lumMod val="40000"/>
                    <a:lumOff val="60000"/>
                  </a:schemeClr>
                </a:solidFill>
                <a:latin typeface="Algerian" panose="04020705040A02060702" pitchFamily="82" charset="0"/>
              </a:rPr>
              <a:t>Ideas Of </a:t>
            </a:r>
            <a:r>
              <a:rPr lang="en-IN" sz="4000" u="sng" dirty="0" err="1">
                <a:solidFill>
                  <a:schemeClr val="accent6">
                    <a:lumMod val="40000"/>
                    <a:lumOff val="60000"/>
                  </a:schemeClr>
                </a:solidFill>
                <a:latin typeface="Algerian" panose="04020705040A02060702" pitchFamily="82" charset="0"/>
              </a:rPr>
              <a:t>KarIn</a:t>
            </a:r>
            <a:r>
              <a:rPr lang="en-IN" sz="4000" u="sng" dirty="0">
                <a:solidFill>
                  <a:schemeClr val="accent6">
                    <a:lumMod val="40000"/>
                    <a:lumOff val="60000"/>
                  </a:schemeClr>
                </a:solidFill>
                <a:latin typeface="Algerian" panose="04020705040A02060702" pitchFamily="82" charset="0"/>
              </a:rPr>
              <a:t> Kapadia &amp; Jens </a:t>
            </a:r>
            <a:r>
              <a:rPr lang="en-IN" sz="4000" u="sng" dirty="0" err="1">
                <a:solidFill>
                  <a:schemeClr val="accent6">
                    <a:lumMod val="40000"/>
                    <a:lumOff val="60000"/>
                  </a:schemeClr>
                </a:solidFill>
                <a:latin typeface="Algerian" panose="04020705040A02060702" pitchFamily="82" charset="0"/>
              </a:rPr>
              <a:t>Lerche</a:t>
            </a:r>
            <a:endParaRPr lang="en-IN" sz="4000" u="sng" dirty="0">
              <a:solidFill>
                <a:schemeClr val="accent6">
                  <a:lumMod val="40000"/>
                  <a:lumOff val="60000"/>
                </a:schemeClr>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564D9BA0-A13C-1416-3B80-F7467744259D}"/>
              </a:ext>
            </a:extLst>
          </p:cNvPr>
          <p:cNvSpPr>
            <a:spLocks noGrp="1"/>
          </p:cNvSpPr>
          <p:nvPr>
            <p:ph idx="1"/>
          </p:nvPr>
        </p:nvSpPr>
        <p:spPr>
          <a:xfrm>
            <a:off x="345233" y="1135162"/>
            <a:ext cx="11551298" cy="5526897"/>
          </a:xfrm>
        </p:spPr>
        <p:txBody>
          <a:bodyPr>
            <a:normAutofit/>
          </a:bodyPr>
          <a:lstStyle/>
          <a:p>
            <a:pPr marL="0" indent="0" algn="just">
              <a:buNone/>
            </a:pPr>
            <a:r>
              <a:rPr lang="en-US" sz="2400" b="1" dirty="0">
                <a:solidFill>
                  <a:schemeClr val="bg1"/>
                </a:solidFill>
                <a:effectLst>
                  <a:outerShdw blurRad="38100" dist="38100" dir="2700000" algn="tl">
                    <a:srgbClr val="000000">
                      <a:alpha val="43137"/>
                    </a:srgbClr>
                  </a:outerShdw>
                </a:effectLst>
              </a:rPr>
              <a:t>AIM:</a:t>
            </a:r>
          </a:p>
          <a:p>
            <a:pPr algn="just">
              <a:buFont typeface="Wingdings" panose="05000000000000000000" pitchFamily="2" charset="2"/>
              <a:buChar char="§"/>
            </a:pPr>
            <a:r>
              <a:rPr lang="en-US" sz="2400" b="1" dirty="0">
                <a:solidFill>
                  <a:schemeClr val="bg1"/>
                </a:solidFill>
                <a:effectLst>
                  <a:outerShdw blurRad="38100" dist="38100" dir="2700000" algn="tl">
                    <a:srgbClr val="000000">
                      <a:alpha val="43137"/>
                    </a:srgbClr>
                  </a:outerShdw>
                </a:effectLst>
              </a:rPr>
              <a:t>To </a:t>
            </a:r>
            <a:r>
              <a:rPr lang="en-US" sz="2400" b="1" dirty="0" err="1">
                <a:solidFill>
                  <a:schemeClr val="bg1"/>
                </a:solidFill>
                <a:effectLst>
                  <a:outerShdw blurRad="38100" dist="38100" dir="2700000" algn="tl">
                    <a:srgbClr val="000000">
                      <a:alpha val="43137"/>
                    </a:srgbClr>
                  </a:outerShdw>
                </a:effectLst>
              </a:rPr>
              <a:t>analyse</a:t>
            </a:r>
            <a:r>
              <a:rPr lang="en-US" sz="2400" b="1" dirty="0">
                <a:solidFill>
                  <a:schemeClr val="bg1"/>
                </a:solidFill>
                <a:effectLst>
                  <a:outerShdw blurRad="38100" dist="38100" dir="2700000" algn="tl">
                    <a:srgbClr val="000000">
                      <a:alpha val="43137"/>
                    </a:srgbClr>
                  </a:outerShdw>
                </a:effectLst>
              </a:rPr>
              <a:t> emerging development trajectories of rural </a:t>
            </a:r>
            <a:r>
              <a:rPr lang="en-US" sz="2400" b="1" dirty="0" err="1">
                <a:solidFill>
                  <a:schemeClr val="bg1"/>
                </a:solidFill>
                <a:effectLst>
                  <a:outerShdw blurRad="38100" dist="38100" dir="2700000" algn="tl">
                    <a:srgbClr val="000000">
                      <a:alpha val="43137"/>
                    </a:srgbClr>
                  </a:outerShdw>
                </a:effectLst>
              </a:rPr>
              <a:t>labour</a:t>
            </a:r>
            <a:r>
              <a:rPr lang="en-US" sz="2400" b="1" dirty="0">
                <a:solidFill>
                  <a:schemeClr val="bg1"/>
                </a:solidFill>
                <a:effectLst>
                  <a:outerShdw blurRad="38100" dist="38100" dir="2700000" algn="tl">
                    <a:srgbClr val="000000">
                      <a:alpha val="43137"/>
                    </a:srgbClr>
                  </a:outerShdw>
                </a:effectLst>
              </a:rPr>
              <a:t> relations and rural </a:t>
            </a:r>
            <a:r>
              <a:rPr lang="en-US" sz="2400" b="1" dirty="0" err="1">
                <a:solidFill>
                  <a:schemeClr val="bg1"/>
                </a:solidFill>
                <a:effectLst>
                  <a:outerShdw blurRad="38100" dist="38100" dir="2700000" algn="tl">
                    <a:srgbClr val="000000">
                      <a:alpha val="43137"/>
                    </a:srgbClr>
                  </a:outerShdw>
                </a:effectLst>
              </a:rPr>
              <a:t>labour</a:t>
            </a:r>
            <a:r>
              <a:rPr lang="en-US" sz="2400" b="1" dirty="0">
                <a:solidFill>
                  <a:schemeClr val="bg1"/>
                </a:solidFill>
                <a:effectLst>
                  <a:outerShdw blurRad="38100" dist="38100" dir="2700000" algn="tl">
                    <a:srgbClr val="000000">
                      <a:alpha val="43137"/>
                    </a:srgbClr>
                  </a:outerShdw>
                </a:effectLst>
              </a:rPr>
              <a:t> struggles in India, based on studies from its regions and states. </a:t>
            </a:r>
          </a:p>
          <a:p>
            <a:pPr algn="just">
              <a:buFont typeface="Wingdings" panose="05000000000000000000" pitchFamily="2" charset="2"/>
              <a:buChar char="§"/>
            </a:pPr>
            <a:r>
              <a:rPr lang="en-US" sz="2400" b="1" dirty="0">
                <a:solidFill>
                  <a:schemeClr val="bg1"/>
                </a:solidFill>
                <a:effectLst>
                  <a:outerShdw blurRad="38100" dist="38100" dir="2700000" algn="tl">
                    <a:srgbClr val="000000">
                      <a:alpha val="43137"/>
                    </a:srgbClr>
                  </a:outerShdw>
                </a:effectLst>
              </a:rPr>
              <a:t>To present the case studies focusing on rural </a:t>
            </a:r>
            <a:r>
              <a:rPr lang="en-US" sz="2400" b="1" dirty="0" err="1">
                <a:solidFill>
                  <a:schemeClr val="bg1"/>
                </a:solidFill>
                <a:effectLst>
                  <a:outerShdw blurRad="38100" dist="38100" dir="2700000" algn="tl">
                    <a:srgbClr val="000000">
                      <a:alpha val="43137"/>
                    </a:srgbClr>
                  </a:outerShdw>
                </a:effectLst>
              </a:rPr>
              <a:t>labour</a:t>
            </a:r>
            <a:r>
              <a:rPr lang="en-US" sz="2400" b="1" dirty="0">
                <a:solidFill>
                  <a:schemeClr val="bg1"/>
                </a:solidFill>
                <a:effectLst>
                  <a:outerShdw blurRad="38100" dist="38100" dir="2700000" algn="tl">
                    <a:srgbClr val="000000">
                      <a:alpha val="43137"/>
                    </a:srgbClr>
                  </a:outerShdw>
                </a:effectLst>
              </a:rPr>
              <a:t> relations and </a:t>
            </a:r>
            <a:r>
              <a:rPr lang="en-US" sz="2400" b="1" dirty="0" err="1">
                <a:solidFill>
                  <a:schemeClr val="bg1"/>
                </a:solidFill>
                <a:effectLst>
                  <a:outerShdw blurRad="38100" dist="38100" dir="2700000" algn="tl">
                    <a:srgbClr val="000000">
                      <a:alpha val="43137"/>
                    </a:srgbClr>
                  </a:outerShdw>
                </a:effectLst>
              </a:rPr>
              <a:t>labour</a:t>
            </a:r>
            <a:r>
              <a:rPr lang="en-US" sz="2400" b="1" dirty="0">
                <a:solidFill>
                  <a:schemeClr val="bg1"/>
                </a:solidFill>
                <a:effectLst>
                  <a:outerShdw blurRad="38100" dist="38100" dir="2700000" algn="tl">
                    <a:srgbClr val="000000">
                      <a:alpha val="43137"/>
                    </a:srgbClr>
                  </a:outerShdw>
                </a:effectLst>
              </a:rPr>
              <a:t> struggles of the 1980s and early 1990s.</a:t>
            </a:r>
          </a:p>
          <a:p>
            <a:pPr algn="just">
              <a:buFont typeface="Wingdings" panose="05000000000000000000" pitchFamily="2" charset="2"/>
              <a:buChar char="§"/>
            </a:pPr>
            <a:r>
              <a:rPr lang="en-US" sz="2400" b="1" dirty="0">
                <a:solidFill>
                  <a:schemeClr val="bg1"/>
                </a:solidFill>
                <a:effectLst>
                  <a:outerShdw blurRad="38100" dist="38100" dir="2700000" algn="tl">
                    <a:srgbClr val="000000">
                      <a:alpha val="43137"/>
                    </a:srgbClr>
                  </a:outerShdw>
                </a:effectLst>
              </a:rPr>
              <a:t>To pinpoint all-Indian developments as well as regional differentiation within India</a:t>
            </a:r>
          </a:p>
          <a:p>
            <a:pPr marL="0" indent="0" algn="just">
              <a:buNone/>
            </a:pPr>
            <a:r>
              <a:rPr lang="en-US" sz="2400" b="1" dirty="0">
                <a:solidFill>
                  <a:schemeClr val="bg1"/>
                </a:solidFill>
                <a:effectLst>
                  <a:outerShdw blurRad="38100" dist="38100" dir="2700000" algn="tl">
                    <a:srgbClr val="000000">
                      <a:alpha val="43137"/>
                    </a:srgbClr>
                  </a:outerShdw>
                </a:effectLst>
              </a:rPr>
              <a:t>FINDINGS:</a:t>
            </a:r>
          </a:p>
          <a:p>
            <a:pPr algn="just">
              <a:buFont typeface="Wingdings" panose="05000000000000000000" pitchFamily="2" charset="2"/>
              <a:buChar char="Ø"/>
            </a:pPr>
            <a:r>
              <a:rPr lang="en-US" sz="2400" b="1" dirty="0">
                <a:solidFill>
                  <a:schemeClr val="bg1"/>
                </a:solidFill>
                <a:effectLst>
                  <a:outerShdw blurRad="38100" dist="38100" dir="2700000" algn="tl">
                    <a:srgbClr val="000000">
                      <a:alpha val="43137"/>
                    </a:srgbClr>
                  </a:outerShdw>
                </a:effectLst>
              </a:rPr>
              <a:t>Continuous capitalist development in agriculture.</a:t>
            </a:r>
          </a:p>
          <a:p>
            <a:pPr algn="just">
              <a:buFont typeface="Wingdings" panose="05000000000000000000" pitchFamily="2" charset="2"/>
              <a:buChar char="Ø"/>
            </a:pPr>
            <a:r>
              <a:rPr lang="en-US" sz="2400" b="1" dirty="0">
                <a:solidFill>
                  <a:schemeClr val="bg1"/>
                </a:solidFill>
                <a:effectLst>
                  <a:outerShdw blurRad="38100" dist="38100" dir="2700000" algn="tl">
                    <a:srgbClr val="000000">
                      <a:alpha val="43137"/>
                    </a:srgbClr>
                  </a:outerShdw>
                </a:effectLst>
              </a:rPr>
              <a:t>The tightening of the </a:t>
            </a:r>
            <a:r>
              <a:rPr lang="en-US" sz="2400" b="1" dirty="0" err="1">
                <a:solidFill>
                  <a:schemeClr val="bg1"/>
                </a:solidFill>
                <a:effectLst>
                  <a:outerShdw blurRad="38100" dist="38100" dir="2700000" algn="tl">
                    <a:srgbClr val="000000">
                      <a:alpha val="43137"/>
                    </a:srgbClr>
                  </a:outerShdw>
                </a:effectLst>
              </a:rPr>
              <a:t>labour</a:t>
            </a:r>
            <a:r>
              <a:rPr lang="en-US" sz="2400" b="1" dirty="0">
                <a:solidFill>
                  <a:schemeClr val="bg1"/>
                </a:solidFill>
                <a:effectLst>
                  <a:outerShdw blurRad="38100" dist="38100" dir="2700000" algn="tl">
                    <a:srgbClr val="000000">
                      <a:alpha val="43137"/>
                    </a:srgbClr>
                  </a:outerShdw>
                </a:effectLst>
              </a:rPr>
              <a:t> market resulting from the increase in nonagricultural employment opportunities.</a:t>
            </a:r>
          </a:p>
          <a:p>
            <a:pPr algn="just">
              <a:buFont typeface="Wingdings" panose="05000000000000000000" pitchFamily="2" charset="2"/>
              <a:buChar char="Ø"/>
            </a:pPr>
            <a:r>
              <a:rPr lang="en-US" sz="2400" b="1" dirty="0">
                <a:solidFill>
                  <a:schemeClr val="bg1"/>
                </a:solidFill>
                <a:effectLst>
                  <a:outerShdw blurRad="38100" dist="38100" dir="2700000" algn="tl">
                    <a:srgbClr val="000000">
                      <a:alpha val="43137"/>
                    </a:srgbClr>
                  </a:outerShdw>
                </a:effectLst>
              </a:rPr>
              <a:t>Emancipatory processes from below.</a:t>
            </a:r>
          </a:p>
          <a:p>
            <a:pPr algn="just">
              <a:buFont typeface="Wingdings" panose="05000000000000000000" pitchFamily="2" charset="2"/>
              <a:buChar char="Ø"/>
            </a:pPr>
            <a:r>
              <a:rPr lang="en-US" sz="2400" b="1" dirty="0">
                <a:solidFill>
                  <a:schemeClr val="bg1"/>
                </a:solidFill>
                <a:effectLst>
                  <a:outerShdw blurRad="38100" dist="38100" dir="2700000" algn="tl">
                    <a:srgbClr val="000000">
                      <a:alpha val="43137"/>
                    </a:srgbClr>
                  </a:outerShdw>
                </a:effectLst>
              </a:rPr>
              <a:t>Collective oppression from above.</a:t>
            </a:r>
          </a:p>
          <a:p>
            <a:pPr marL="0" indent="0" algn="just">
              <a:buNone/>
            </a:pPr>
            <a:endParaRPr lang="en-US" sz="20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26565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E66161-CA74-02E1-8DB9-34551F0192F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Content Placeholder 2">
            <a:extLst>
              <a:ext uri="{FF2B5EF4-FFF2-40B4-BE49-F238E27FC236}">
                <a16:creationId xmlns:a16="http://schemas.microsoft.com/office/drawing/2014/main" id="{08E8018D-E037-5175-0BA6-B2CBE264F086}"/>
              </a:ext>
            </a:extLst>
          </p:cNvPr>
          <p:cNvSpPr>
            <a:spLocks noGrp="1"/>
          </p:cNvSpPr>
          <p:nvPr>
            <p:ph idx="1"/>
          </p:nvPr>
        </p:nvSpPr>
        <p:spPr>
          <a:xfrm>
            <a:off x="345233" y="1135162"/>
            <a:ext cx="11551298" cy="5526897"/>
          </a:xfrm>
        </p:spPr>
        <p:txBody>
          <a:bodyPr>
            <a:normAutofit/>
          </a:bodyPr>
          <a:lstStyle/>
          <a:p>
            <a:pPr marL="0" indent="0" algn="just">
              <a:buNone/>
            </a:pPr>
            <a:r>
              <a:rPr lang="en-US" sz="2400" b="1" dirty="0">
                <a:solidFill>
                  <a:schemeClr val="bg1"/>
                </a:solidFill>
                <a:effectLst>
                  <a:outerShdw blurRad="38100" dist="38100" dir="2700000" algn="tl">
                    <a:srgbClr val="000000">
                      <a:alpha val="43137"/>
                    </a:srgbClr>
                  </a:outerShdw>
                </a:effectLst>
              </a:rPr>
              <a:t> </a:t>
            </a:r>
          </a:p>
          <a:p>
            <a:pPr marL="0" indent="0" algn="just">
              <a:buNone/>
            </a:pPr>
            <a:r>
              <a:rPr lang="en-US" sz="2400" b="1" dirty="0">
                <a:solidFill>
                  <a:schemeClr val="bg1"/>
                </a:solidFill>
                <a:effectLst>
                  <a:outerShdw blurRad="38100" dist="38100" dir="2700000" algn="tl">
                    <a:srgbClr val="000000">
                      <a:alpha val="43137"/>
                    </a:srgbClr>
                  </a:outerShdw>
                </a:effectLst>
              </a:rPr>
              <a:t>When investigating the relationship between </a:t>
            </a:r>
            <a:r>
              <a:rPr lang="en-US" sz="2400" b="1" dirty="0" err="1">
                <a:solidFill>
                  <a:schemeClr val="bg1"/>
                </a:solidFill>
                <a:effectLst>
                  <a:outerShdw blurRad="38100" dist="38100" dir="2700000" algn="tl">
                    <a:srgbClr val="000000">
                      <a:alpha val="43137"/>
                    </a:srgbClr>
                  </a:outerShdw>
                </a:effectLst>
              </a:rPr>
              <a:t>labour</a:t>
            </a:r>
            <a:r>
              <a:rPr lang="en-US" sz="2400" b="1" dirty="0">
                <a:solidFill>
                  <a:schemeClr val="bg1"/>
                </a:solidFill>
                <a:effectLst>
                  <a:outerShdw blurRad="38100" dist="38100" dir="2700000" algn="tl">
                    <a:srgbClr val="000000">
                      <a:alpha val="43137"/>
                    </a:srgbClr>
                  </a:outerShdw>
                </a:effectLst>
              </a:rPr>
              <a:t> relations and class struggles, an assessment of the forms and outcomes of class struggle from below and class struggle from above in different Indian regions and states becomes essential. Disagreements exist within the academic community.</a:t>
            </a:r>
          </a:p>
          <a:p>
            <a:pPr marL="0" indent="0" algn="just">
              <a:buNone/>
            </a:pPr>
            <a:r>
              <a:rPr lang="en-US" sz="2400" b="1" dirty="0">
                <a:solidFill>
                  <a:schemeClr val="bg1"/>
                </a:solidFill>
                <a:effectLst>
                  <a:outerShdw blurRad="38100" dist="38100" dir="2700000" algn="tl">
                    <a:srgbClr val="000000">
                      <a:alpha val="43137"/>
                    </a:srgbClr>
                  </a:outerShdw>
                </a:effectLst>
              </a:rPr>
              <a:t>Two aspects of the closely linked themes were of special interest to the </a:t>
            </a:r>
            <a:r>
              <a:rPr lang="en-US" sz="2400" b="1" dirty="0" err="1">
                <a:solidFill>
                  <a:schemeClr val="bg1"/>
                </a:solidFill>
                <a:effectLst>
                  <a:outerShdw blurRad="38100" dist="38100" dir="2700000" algn="tl">
                    <a:srgbClr val="000000">
                      <a:alpha val="43137"/>
                    </a:srgbClr>
                  </a:outerShdw>
                </a:effectLst>
              </a:rPr>
              <a:t>organisers</a:t>
            </a:r>
            <a:r>
              <a:rPr lang="en-US" sz="2400" b="1" dirty="0">
                <a:solidFill>
                  <a:schemeClr val="bg1"/>
                </a:solidFill>
                <a:effectLst>
                  <a:outerShdw blurRad="38100" dist="38100" dir="2700000" algn="tl">
                    <a:srgbClr val="000000">
                      <a:alpha val="43137"/>
                    </a:srgbClr>
                  </a:outerShdw>
                </a:effectLst>
              </a:rPr>
              <a:t>, namely that of the emancipation of rural </a:t>
            </a:r>
            <a:r>
              <a:rPr lang="en-US" sz="2400" b="1" dirty="0" err="1">
                <a:solidFill>
                  <a:schemeClr val="bg1"/>
                </a:solidFill>
                <a:effectLst>
                  <a:outerShdw blurRad="38100" dist="38100" dir="2700000" algn="tl">
                    <a:srgbClr val="000000">
                      <a:alpha val="43137"/>
                    </a:srgbClr>
                  </a:outerShdw>
                </a:effectLst>
              </a:rPr>
              <a:t>labourers</a:t>
            </a:r>
            <a:r>
              <a:rPr lang="en-US" sz="2400" b="1" dirty="0">
                <a:solidFill>
                  <a:schemeClr val="bg1"/>
                </a:solidFill>
                <a:effectLst>
                  <a:outerShdw blurRad="38100" dist="38100" dir="2700000" algn="tl">
                    <a:srgbClr val="000000">
                      <a:alpha val="43137"/>
                    </a:srgbClr>
                  </a:outerShdw>
                </a:effectLst>
              </a:rPr>
              <a:t> and that of gendered changes in </a:t>
            </a:r>
            <a:r>
              <a:rPr lang="en-US" sz="2400" b="1" dirty="0" err="1">
                <a:solidFill>
                  <a:schemeClr val="bg1"/>
                </a:solidFill>
                <a:effectLst>
                  <a:outerShdw blurRad="38100" dist="38100" dir="2700000" algn="tl">
                    <a:srgbClr val="000000">
                      <a:alpha val="43137"/>
                    </a:srgbClr>
                  </a:outerShdw>
                </a:effectLst>
              </a:rPr>
              <a:t>labour</a:t>
            </a:r>
            <a:r>
              <a:rPr lang="en-US" sz="2400" b="1" dirty="0">
                <a:solidFill>
                  <a:schemeClr val="bg1"/>
                </a:solidFill>
                <a:effectLst>
                  <a:outerShdw blurRad="38100" dist="38100" dir="2700000" algn="tl">
                    <a:srgbClr val="000000">
                      <a:alpha val="43137"/>
                    </a:srgbClr>
                  </a:outerShdw>
                </a:effectLst>
              </a:rPr>
              <a:t> relations.</a:t>
            </a:r>
          </a:p>
          <a:p>
            <a:pPr marL="0" indent="0" algn="just">
              <a:buNone/>
            </a:pPr>
            <a:r>
              <a:rPr lang="en-US" sz="2400" b="1" dirty="0">
                <a:solidFill>
                  <a:schemeClr val="bg1"/>
                </a:solidFill>
                <a:effectLst>
                  <a:outerShdw blurRad="38100" dist="38100" dir="2700000" algn="tl">
                    <a:srgbClr val="000000">
                      <a:alpha val="43137"/>
                    </a:srgbClr>
                  </a:outerShdw>
                </a:effectLst>
              </a:rPr>
              <a:t>The central question that is raised by an analysis of changing </a:t>
            </a:r>
            <a:r>
              <a:rPr lang="en-US" sz="2400" b="1" dirty="0" err="1">
                <a:solidFill>
                  <a:schemeClr val="bg1"/>
                </a:solidFill>
                <a:effectLst>
                  <a:outerShdw blurRad="38100" dist="38100" dir="2700000" algn="tl">
                    <a:srgbClr val="000000">
                      <a:alpha val="43137"/>
                    </a:srgbClr>
                  </a:outerShdw>
                </a:effectLst>
              </a:rPr>
              <a:t>labour</a:t>
            </a:r>
            <a:r>
              <a:rPr lang="en-US" sz="2400" b="1" dirty="0">
                <a:solidFill>
                  <a:schemeClr val="bg1"/>
                </a:solidFill>
                <a:effectLst>
                  <a:outerShdw blurRad="38100" dist="38100" dir="2700000" algn="tl">
                    <a:srgbClr val="000000">
                      <a:alpha val="43137"/>
                    </a:srgbClr>
                  </a:outerShdw>
                </a:effectLst>
              </a:rPr>
              <a:t> relations is how to </a:t>
            </a:r>
            <a:r>
              <a:rPr lang="en-US" sz="2400" b="1" dirty="0" err="1">
                <a:solidFill>
                  <a:schemeClr val="bg1"/>
                </a:solidFill>
                <a:effectLst>
                  <a:outerShdw blurRad="38100" dist="38100" dir="2700000" algn="tl">
                    <a:srgbClr val="000000">
                      <a:alpha val="43137"/>
                    </a:srgbClr>
                  </a:outerShdw>
                </a:effectLst>
              </a:rPr>
              <a:t>conceptualise</a:t>
            </a:r>
            <a:r>
              <a:rPr lang="en-US" sz="2400" b="1" dirty="0">
                <a:solidFill>
                  <a:schemeClr val="bg1"/>
                </a:solidFill>
                <a:effectLst>
                  <a:outerShdw blurRad="38100" dist="38100" dir="2700000" algn="tl">
                    <a:srgbClr val="000000">
                      <a:alpha val="43137"/>
                    </a:srgbClr>
                  </a:outerShdw>
                </a:effectLst>
              </a:rPr>
              <a:t> a sociologically nuanced and disaggregated analysis of capitalism in rural India today. The analyses provide an insight into the main issues of </a:t>
            </a:r>
            <a:r>
              <a:rPr lang="en-US" sz="2400" b="1" dirty="0" err="1">
                <a:solidFill>
                  <a:schemeClr val="bg1"/>
                </a:solidFill>
                <a:effectLst>
                  <a:outerShdw blurRad="38100" dist="38100" dir="2700000" algn="tl">
                    <a:srgbClr val="000000">
                      <a:alpha val="43137"/>
                    </a:srgbClr>
                  </a:outerShdw>
                </a:effectLst>
              </a:rPr>
              <a:t>labour</a:t>
            </a:r>
            <a:r>
              <a:rPr lang="en-US" sz="2400" b="1" dirty="0">
                <a:solidFill>
                  <a:schemeClr val="bg1"/>
                </a:solidFill>
                <a:effectLst>
                  <a:outerShdw blurRad="38100" dist="38100" dir="2700000" algn="tl">
                    <a:srgbClr val="000000">
                      <a:alpha val="43137"/>
                    </a:srgbClr>
                  </a:outerShdw>
                </a:effectLst>
              </a:rPr>
              <a:t> relations within different regions and contribute to our understanding of contemporary </a:t>
            </a:r>
            <a:r>
              <a:rPr lang="en-US" sz="2400" b="1" i="1" dirty="0">
                <a:solidFill>
                  <a:schemeClr val="bg1"/>
                </a:solidFill>
                <a:effectLst>
                  <a:outerShdw blurRad="38100" dist="38100" dir="2700000" algn="tl">
                    <a:srgbClr val="000000">
                      <a:alpha val="43137"/>
                    </a:srgbClr>
                  </a:outerShdw>
                </a:effectLst>
              </a:rPr>
              <a:t>Rural </a:t>
            </a:r>
            <a:r>
              <a:rPr lang="en-US" sz="2400" b="1" i="1" dirty="0" err="1">
                <a:solidFill>
                  <a:schemeClr val="bg1"/>
                </a:solidFill>
                <a:effectLst>
                  <a:outerShdw blurRad="38100" dist="38100" dir="2700000" algn="tl">
                    <a:srgbClr val="000000">
                      <a:alpha val="43137"/>
                    </a:srgbClr>
                  </a:outerShdw>
                </a:effectLst>
              </a:rPr>
              <a:t>Labour</a:t>
            </a:r>
            <a:r>
              <a:rPr lang="en-US" sz="2400" b="1" i="1" dirty="0">
                <a:solidFill>
                  <a:schemeClr val="bg1"/>
                </a:solidFill>
                <a:effectLst>
                  <a:outerShdw blurRad="38100" dist="38100" dir="2700000" algn="tl">
                    <a:srgbClr val="000000">
                      <a:alpha val="43137"/>
                    </a:srgbClr>
                  </a:outerShdw>
                </a:effectLst>
              </a:rPr>
              <a:t> Relations in India</a:t>
            </a:r>
            <a:r>
              <a:rPr lang="en-US" sz="2400" b="1" dirty="0">
                <a:solidFill>
                  <a:schemeClr val="bg1"/>
                </a:solidFill>
                <a:effectLst>
                  <a:outerShdw blurRad="38100" dist="38100" dir="2700000" algn="tl">
                    <a:srgbClr val="000000">
                      <a:alpha val="43137"/>
                    </a:srgbClr>
                  </a:outerShdw>
                </a:effectLst>
              </a:rPr>
              <a:t>. </a:t>
            </a:r>
            <a:endParaRPr lang="en-IN" sz="2400" b="1" dirty="0">
              <a:solidFill>
                <a:schemeClr val="bg1"/>
              </a:solidFill>
              <a:effectLst>
                <a:outerShdw blurRad="38100" dist="38100" dir="2700000" algn="tl">
                  <a:srgbClr val="000000">
                    <a:alpha val="43137"/>
                  </a:srgbClr>
                </a:outerShdw>
              </a:effectLst>
            </a:endParaRPr>
          </a:p>
          <a:p>
            <a:pPr algn="just"/>
            <a:endParaRPr lang="en-IN" sz="1800" b="1" dirty="0">
              <a:solidFill>
                <a:schemeClr val="bg1"/>
              </a:solidFill>
              <a:effectLst>
                <a:outerShdw blurRad="38100" dist="38100" dir="2700000" algn="tl">
                  <a:srgbClr val="000000">
                    <a:alpha val="43137"/>
                  </a:srgbClr>
                </a:outerShdw>
              </a:effectLst>
            </a:endParaRPr>
          </a:p>
          <a:p>
            <a:pPr marL="0" indent="0" algn="just">
              <a:buNone/>
            </a:pPr>
            <a:endParaRPr lang="en-US" sz="1800" b="1" dirty="0">
              <a:solidFill>
                <a:schemeClr val="bg1"/>
              </a:solidFill>
              <a:effectLst>
                <a:outerShdw blurRad="38100" dist="38100" dir="2700000" algn="tl">
                  <a:srgbClr val="000000">
                    <a:alpha val="43137"/>
                  </a:srgbClr>
                </a:outerShdw>
              </a:effectLst>
            </a:endParaRPr>
          </a:p>
        </p:txBody>
      </p:sp>
      <p:sp>
        <p:nvSpPr>
          <p:cNvPr id="8" name="Title 1">
            <a:extLst>
              <a:ext uri="{FF2B5EF4-FFF2-40B4-BE49-F238E27FC236}">
                <a16:creationId xmlns:a16="http://schemas.microsoft.com/office/drawing/2014/main" id="{CB444415-CB98-BEE6-3EED-22DD292377CE}"/>
              </a:ext>
            </a:extLst>
          </p:cNvPr>
          <p:cNvSpPr>
            <a:spLocks noGrp="1"/>
          </p:cNvSpPr>
          <p:nvPr>
            <p:ph type="title"/>
          </p:nvPr>
        </p:nvSpPr>
        <p:spPr>
          <a:xfrm>
            <a:off x="838200" y="0"/>
            <a:ext cx="10515600" cy="1325563"/>
          </a:xfrm>
        </p:spPr>
        <p:txBody>
          <a:bodyPr>
            <a:normAutofit/>
          </a:bodyPr>
          <a:lstStyle/>
          <a:p>
            <a:r>
              <a:rPr lang="en-IN" sz="4000" u="sng" dirty="0">
                <a:solidFill>
                  <a:schemeClr val="accent6">
                    <a:lumMod val="40000"/>
                    <a:lumOff val="60000"/>
                  </a:schemeClr>
                </a:solidFill>
                <a:latin typeface="Algerian" panose="04020705040A02060702" pitchFamily="82" charset="0"/>
              </a:rPr>
              <a:t>Ideas Of </a:t>
            </a:r>
            <a:r>
              <a:rPr lang="en-IN" sz="4000" u="sng" dirty="0" err="1">
                <a:solidFill>
                  <a:schemeClr val="accent6">
                    <a:lumMod val="40000"/>
                    <a:lumOff val="60000"/>
                  </a:schemeClr>
                </a:solidFill>
                <a:latin typeface="Algerian" panose="04020705040A02060702" pitchFamily="82" charset="0"/>
              </a:rPr>
              <a:t>KarIn</a:t>
            </a:r>
            <a:r>
              <a:rPr lang="en-IN" sz="4000" u="sng" dirty="0">
                <a:solidFill>
                  <a:schemeClr val="accent6">
                    <a:lumMod val="40000"/>
                    <a:lumOff val="60000"/>
                  </a:schemeClr>
                </a:solidFill>
                <a:latin typeface="Algerian" panose="04020705040A02060702" pitchFamily="82" charset="0"/>
              </a:rPr>
              <a:t> Kapadia &amp; Jens </a:t>
            </a:r>
            <a:r>
              <a:rPr lang="en-IN" sz="4000" u="sng" dirty="0" err="1">
                <a:solidFill>
                  <a:schemeClr val="accent6">
                    <a:lumMod val="40000"/>
                    <a:lumOff val="60000"/>
                  </a:schemeClr>
                </a:solidFill>
                <a:latin typeface="Algerian" panose="04020705040A02060702" pitchFamily="82" charset="0"/>
              </a:rPr>
              <a:t>Lerche</a:t>
            </a:r>
            <a:endParaRPr lang="en-IN" sz="4000" u="sng" dirty="0">
              <a:solidFill>
                <a:schemeClr val="accent6">
                  <a:lumMod val="40000"/>
                  <a:lumOff val="60000"/>
                </a:schemeClr>
              </a:solidFill>
              <a:latin typeface="Algerian" panose="04020705040A02060702" pitchFamily="82" charset="0"/>
            </a:endParaRPr>
          </a:p>
        </p:txBody>
      </p:sp>
    </p:spTree>
    <p:extLst>
      <p:ext uri="{BB962C8B-B14F-4D97-AF65-F5344CB8AC3E}">
        <p14:creationId xmlns:p14="http://schemas.microsoft.com/office/powerpoint/2010/main" val="927686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724</TotalTime>
  <Words>1743</Words>
  <Application>Microsoft Office PowerPoint</Application>
  <PresentationFormat>Widescreen</PresentationFormat>
  <Paragraphs>123</Paragraphs>
  <Slides>25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Aharoni</vt:lpstr>
      <vt:lpstr>Algerian</vt:lpstr>
      <vt:lpstr>Arial</vt:lpstr>
      <vt:lpstr>Calibri</vt:lpstr>
      <vt:lpstr>Calibri Light</vt:lpstr>
      <vt:lpstr>Constantia</vt:lpstr>
      <vt:lpstr>Wingdings</vt:lpstr>
      <vt:lpstr>Office Theme</vt:lpstr>
      <vt:lpstr>RURAL LABOUR RELATIONS IN INDIA KARIN KAPADIA, JENS LERCHE &amp; T.J. BYRES</vt:lpstr>
      <vt:lpstr>PowerPoint Presentation</vt:lpstr>
      <vt:lpstr>PowerPoint Presentation</vt:lpstr>
      <vt:lpstr>PowerPoint Presentation</vt:lpstr>
      <vt:lpstr>PowerPoint Presentation</vt:lpstr>
      <vt:lpstr>PowerPoint Presentation</vt:lpstr>
      <vt:lpstr>Let’s Begin With…</vt:lpstr>
      <vt:lpstr>Ideas Of KarIn Kapadia &amp; Jens Lerche</vt:lpstr>
      <vt:lpstr>Ideas Of KarIn Kapadia &amp; Jens Lerche</vt:lpstr>
      <vt:lpstr>Views Of T.J. Byres</vt:lpstr>
      <vt:lpstr>PowerPoint Presentation</vt:lpstr>
      <vt:lpstr>PowerPoint Presentation</vt:lpstr>
      <vt:lpstr>PowerPoint Presentation</vt:lpstr>
      <vt:lpstr>KERALA</vt:lpstr>
      <vt:lpstr>KERALA</vt:lpstr>
      <vt:lpstr>Andhra Pradesh</vt:lpstr>
      <vt:lpstr>Andhra Pradesh</vt:lpstr>
      <vt:lpstr>Uttar Pradesh</vt:lpstr>
      <vt:lpstr>Uttar Pradesh</vt:lpstr>
      <vt:lpstr>Bihar</vt:lpstr>
      <vt:lpstr>Bihar</vt:lpstr>
      <vt:lpstr>Haryana</vt:lpstr>
      <vt:lpstr>Haryana</vt:lpstr>
      <vt:lpstr>Key Takeaways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RURAL LABOUR RELATIONS IN INDIA KARIN KAPADIA JENS LERCHE T.J. BYRES</dc:title>
  <dc:creator>Rohit Kumar Sah</dc:creator>
  <cp:lastModifiedBy>Rohit Kumar Sah</cp:lastModifiedBy>
  <cp:revision>6</cp:revision>
  <dcterms:created xsi:type="dcterms:W3CDTF">2022-08-20T17:06:48Z</dcterms:created>
  <dcterms:modified xsi:type="dcterms:W3CDTF">2022-08-22T04:52:59Z</dcterms:modified>
</cp:coreProperties>
</file>